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media/icon_svg1.svg" ContentType="image/svg+xml"/>
  <Override PartName="/ppt/media/icon_svg2.svg" ContentType="image/svg+xml"/>
  <Override PartName="/ppt/media/icon_svg3.svg" ContentType="image/svg+xml"/>
  <Override PartName="/ppt/media/icon_svg4.svg" ContentType="image/svg+xml"/>
  <Override PartName="/ppt/media/icon_svg5.svg" ContentType="image/svg+xml"/>
  <Override PartName="/ppt/media/icon_svg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46">
          <p15:clr>
            <a:srgbClr val="6C35F2"/>
          </p15:clr>
        </p15:guide>
        <p15:guide id="2" pos="2650">
          <p15:clr>
            <a:srgbClr val="6C35F2"/>
          </p15:clr>
        </p15:guide>
        <p15:guide id="3" pos="2995">
          <p15:clr>
            <a:srgbClr val="6C35F2"/>
          </p15:clr>
        </p15:guide>
        <p15:guide id="4" pos="7334">
          <p15:clr>
            <a:srgbClr val="6C35F2"/>
          </p15:clr>
        </p15:guide>
        <p15:guide id="5" orient="horz" pos="288">
          <p15:clr>
            <a:srgbClr val="6C35F2"/>
          </p15:clr>
        </p15:guide>
        <p15:guide id="6" orient="horz" pos="1354">
          <p15:clr>
            <a:srgbClr val="6C35F2"/>
          </p15:clr>
        </p15:guide>
        <p15:guide id="7" orient="horz" pos="3802">
          <p15:clr>
            <a:srgbClr val="6C35F2"/>
          </p15:clr>
        </p15:guide>
        <p15:guide id="8" orient="horz" pos="4078">
          <p15:clr>
            <a:srgbClr val="6C35F2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Winning bids</c:v>
                </c:pt>
              </c:strCache>
            </c:strRef>
          </c:tx>
          <c:spPr>
            <a:solidFill>
              <a:srgbClr val="BDB8AE"/>
            </a:solidFill>
          </c:spPr>
          <c:dPt>
            <c:idx val="6"/>
            <c:spPr>
              <a:solidFill>
                <a:srgbClr val="1F4FD8"/>
              </a:solidFill>
            </c:spPr>
          </c:dPt>
          <c:dPt>
            <c:idx val="5"/>
            <c:spPr>
              <a:solidFill>
                <a:srgbClr val="1F4FD8"/>
              </a:solidFill>
            </c:spPr>
          </c:dPt>
          <c:cat>
            <c:strRef>
              <c:f>Sheet1!$A$2:$A$8</c:f>
              <c:strCache>
                <c:ptCount val="7"/>
                <c:pt idx="0">
                  <c:v>Smart meeting</c:v>
                </c:pt>
                <c:pt idx="1">
                  <c:v>BI data query</c:v>
                </c:pt>
                <c:pt idx="2">
                  <c:v>Text generation / review</c:v>
                </c:pt>
                <c:pt idx="3">
                  <c:v>AI customer service</c:v>
                </c:pt>
                <c:pt idx="4">
                  <c:v>Investment research</c:v>
                </c:pt>
                <c:pt idx="5">
                  <c:v>Knowledge Q&amp;A</c:v>
                </c:pt>
                <c:pt idx="6">
                  <c:v>Code assistant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7</c:v>
                </c:pt>
                <c:pt idx="4">
                  <c:v>9</c:v>
                </c:pt>
                <c:pt idx="5">
                  <c:v>12</c:v>
                </c:pt>
                <c:pt idx="6">
                  <c:v>19</c:v>
                </c:pt>
              </c:numCache>
            </c:numRef>
          </c:val>
        </c:ser>
        <c:dLbls>
          <c:txPr>
            <a:bodyPr/>
            <a:lstStyle/>
            <a:p>
              <a:pPr>
                <a:defRPr sz="9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4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23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900">
          <a:solidFill>
            <a:srgbClr val="14151A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AI, PRIORITIZED. The original webcast asked what banks' AI priorities should be; this ten-slide version answers it.</a:t>
            </a:r>
          </a:p>
          <a:p/>
          <a:p>
            <a:r>
              <a:t>BUILD (auto): a field of 112 equal-looking opportunities dims, and only four stay lit. That filter is the visual idea behind the whole deck.</a:t>
            </a:r>
          </a:p>
          <a:p>
            <a:r>
              <a:t>MORPH OUT: the field compresses into the decision node on slide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Nobody in the room doubts AI's value: 80% expect a competitive edge and 62% expect moderate to very high ROI. But 70% of shareholders want that ROI immediately, and only 13% have seen a high revenue contribution so far.</a:t>
            </a:r>
          </a:p>
          <a:p/>
          <a:p>
            <a:r>
              <a:t>That tension is the decision problem: with this much expectation and this little proof, what gets priority?</a:t>
            </a:r>
          </a:p>
          <a:p/>
          <a:p>
            <a:r>
              <a:t>BUILD: click 1 the promise, click 2 the pressure, click 3 what banks are aiming 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Across sectors, GenAI is worth 19–23% of salary cost and 4–18% of EBITDA; in financial services 22.5% and 10.8%.</a:t>
            </a:r>
          </a:p>
          <a:p/>
          <a:p>
            <a:r>
              <a:t>But the mix matters: only 8% of the financial-services opportunity is low complexity. 51% needs agents and process redesign. The biggest prize is the hardest to capture, which is why prioritisation is unavoidable.</a:t>
            </a:r>
          </a:p>
          <a:p/>
          <a:p>
            <a:r>
              <a:t>MORPH IN: the four signal dots become the three complexity bubbles. BUILD: click 1 annotations, click 2 takeaway.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Banking's GenAI opportunity by function. Finance (21%) and IT (12%) combine real value with an above-average share of low/medium complexity work: start there. Other front office is the largest prize (40%) but 64% of it is high complexity, so it needs the capabilities built first.</a:t>
            </a:r>
          </a:p>
          <a:p/>
          <a:p>
            <a:r>
              <a:t>The lesson: prioritise use cases, not technology.</a:t>
            </a:r>
          </a:p>
          <a:p/>
          <a:p>
            <a:r>
              <a:t>MORPH IN: the three complexity bubbles become Other front office, Finance and IT. BUILD: click 1 START HERE zone, click 2 takeaway.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parts of the operating model, each at a different state. Only 25% have enterprise-wide cloud platforms; 61% train on guardrails but only 30% go further; no model strategy dominates; 58% worry about AI vendors' influence; and positive ROI is not automatic.</a:t>
            </a:r>
          </a:p>
          <a:p/>
          <a:p>
            <a:r>
              <a:t>BUILD: click 1 today's fragmented state, click 2 the ambition line, which exposes the gap. MORPH OUT: these five blocks resolve into the three-stage path on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answer to the title question: three priorities, in this order.</a:t>
            </a:r>
          </a:p>
          <a:p>
            <a:r>
              <a:t>01 ENABLE people: literacy, the highest-value use cases, early guardrails, skills.</a:t>
            </a:r>
          </a:p>
          <a:p>
            <a:r>
              <a:t>02 EMBED AI in work: workflows, copilots, value streams, rapid learning.</a:t>
            </a:r>
          </a:p>
          <a:p>
            <a:r>
              <a:t>03 EVOLVE the enterprise: operating model, agents, ecosystems, enterprise-wide change.</a:t>
            </a:r>
          </a:p>
          <a:p/>
          <a:p>
            <a:r>
              <a:t>MORPH IN: the five fragmented blocks resolve into three stage cards. BUILD: each click draws the next segment of the curve and moves the lime marker along it (motion path).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China's financial sector shows what gets adopted first. In 2024 banking, securities and insurance were ~91% of LLM procurement demand; banks alone won 58% of awarded projects, CNY127.75M disclosed.</a:t>
            </a:r>
          </a:p>
          <a:p/>
          <a:p>
            <a:r>
              <a:t>The money went to code assistants (19 bids), knowledge Q&amp;A (12), investment research (9), AI customer service (7) and text generation/review (7). The source reads this as a path from internal to external, and from efficiency tools to decision support.</a:t>
            </a:r>
          </a:p>
          <a:p/>
          <a:p>
            <a:r>
              <a:t>BUILD: click 1 the pathway, click 2 the callouts. The bar chart is a native, editable PowerPoint chart. MORPH OUT: shared use cases travel into the maturity matrix.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Ten banking LLM use cases by technology maturity and demand. Three filters from the source decide what scales: controllability, explainability and ROI.</a:t>
            </a:r>
          </a:p>
          <a:p/>
          <a:p>
            <a:r>
              <a:t>What passes today sits top-right: code management, smart meeting and knowledge base Q&amp;A. Risk and marketing management have demand but not yet maturity.</a:t>
            </a:r>
          </a:p>
          <a:p/>
          <a:p>
            <a:r>
              <a:t>PRIORITY = VALUE × MATURITY × CONTROL is our editorial shorthand, not a KPMG equation.</a:t>
            </a:r>
          </a:p>
          <a:p/>
          <a:p>
            <a:r>
              <a:t>MORPH IN: use cases travel from the adoption path into the matrix. BUILD: click 1 filters, click 2 ready zone, click 3 formula.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Coach IQ is KPMG's real-time sales companion. Its six functions show the shift from chat to action: it suggests (context, next best action), coaches inside the call (scripts, objection tips), then acts in the workflow (CRM automation, compliance checks).</a:t>
            </a:r>
          </a:p>
          <a:p/>
          <a:p>
            <a:r>
              <a:t>More action means more control: its risk assessment is HIGH overall, with 61 controls mapped. Not full autonomy: people stay in the loop.</a:t>
            </a:r>
          </a:p>
          <a:p/>
          <a:p>
            <a:r>
              <a:t>BUILD: three clicks move the lime marker COPILOT → ASSISTANT → AGENT (motion path) and light the matching functions; click 4 adds the risk layer.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AI priorities aren't a technology list. They are a filter: value, maturity, control.</a:t>
            </a:r>
          </a:p>
          <a:p>
            <a:r>
              <a:t>01 Find the value. 02 Prove the use case. 03 Control the risk. 04 Embed into work. 05 Then scale.</a:t>
            </a:r>
          </a:p>
          <a:p/>
          <a:p>
            <a:r>
              <a:t>MORPH IN: the copilot / assistant / agent pills become the three filters. BUILD: click 1 the staircase rises, click 2 the closing 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 · Cover">
    <p:bg>
      <p:bgPr>
        <a:solidFill>
          <a:srgbClr val="1415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/>
          </p:nvPr>
        </p:nvSpPr>
        <p:spPr>
          <a:xfrm>
            <a:off x="548640" y="1417320"/>
            <a:ext cx="6035040" cy="1828800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88000"/>
              </a:lnSpc>
              <a:defRPr sz="6400" b="1" spc="-60" cap="none">
                <a:solidFill>
                  <a:srgbClr val="F3F1EC"/>
                </a:solidFill>
                <a:latin typeface="+mj-lt"/>
              </a:defRPr>
            </a:lvl1pPr>
          </a:lstStyle>
          <a:p>
            <a:r>
              <a:rPr lang="en-GB"/>
              <a:t>HEADLINE STATEMENT</a:t>
            </a:r>
          </a:p>
        </p:txBody>
      </p:sp>
      <p:sp>
        <p:nvSpPr>
          <p:cNvPr id="3" name="Kicker"/>
          <p:cNvSpPr>
            <a:spLocks noGrp="1"/>
          </p:cNvSpPr>
          <p:nvPr>
            <p:ph type="body" sz="quarter" idx="10"/>
          </p:nvPr>
        </p:nvSpPr>
        <p:spPr>
          <a:xfrm>
            <a:off x="548640" y="1097280"/>
            <a:ext cx="6858000" cy="22860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050" b="1" spc="250">
                <a:solidFill>
                  <a:srgbClr val="27C2E8"/>
                </a:solidFill>
              </a:defRPr>
            </a:lvl1pPr>
          </a:lstStyle>
          <a:p>
            <a:r>
              <a:rPr lang="en-GB"/>
              <a:t>00 · SECTION</a:t>
            </a:r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 · Data st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/>
          </p:nvPr>
        </p:nvSpPr>
        <p:spPr>
          <a:xfrm>
            <a:off x="548640" y="749808"/>
            <a:ext cx="8229600" cy="1188720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88000"/>
              </a:lnSpc>
              <a:defRPr sz="3400" b="1" spc="-60" cap="none">
                <a:solidFill>
                  <a:srgbClr val="14151A"/>
                </a:solidFill>
                <a:latin typeface="+mj-lt"/>
              </a:defRPr>
            </a:lvl1pPr>
          </a:lstStyle>
          <a:p>
            <a:r>
              <a:rPr lang="en-GB"/>
              <a:t>HEADLINE STATEMENT</a:t>
            </a:r>
          </a:p>
        </p:txBody>
      </p:sp>
      <p:sp>
        <p:nvSpPr>
          <p:cNvPr id="3" name="Kicker"/>
          <p:cNvSpPr>
            <a:spLocks noGrp="1"/>
          </p:cNvSpPr>
          <p:nvPr>
            <p:ph type="body" sz="quarter" idx="10"/>
          </p:nvPr>
        </p:nvSpPr>
        <p:spPr>
          <a:xfrm>
            <a:off x="548640" y="457200"/>
            <a:ext cx="6858000" cy="22860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050" b="1" spc="250">
                <a:solidFill>
                  <a:srgbClr val="6C35F2"/>
                </a:solidFill>
              </a:defRPr>
            </a:lvl1pPr>
          </a:lstStyle>
          <a:p>
            <a:r>
              <a:rPr lang="en-GB"/>
              <a:t>00 · SECTION</a:t>
            </a:r>
          </a:p>
        </p:txBody>
      </p:sp>
      <p:sp>
        <p:nvSpPr>
          <p:cNvPr id="4" name="Footer · series"/>
          <p:cNvSpPr txBox="1"/>
          <p:nvPr userDrawn="1"/>
        </p:nvSpPr>
        <p:spPr>
          <a:xfrm>
            <a:off x="548640" y="6473952"/>
            <a:ext cx="8229600" cy="201168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r>
              <a:rPr lang="en-GB" sz="900" b="1" spc="150">
                <a:solidFill>
                  <a:srgbClr val="64635F"/>
                </a:solidFill>
              </a:rPr>
              <a:t>AI, PRIORITIZED.</a:t>
            </a:r>
            <a:r>
              <a:rPr lang="en-GB" sz="900" spc="150">
                <a:solidFill>
                  <a:srgbClr val="64635F"/>
                </a:solidFill>
              </a:rPr>
              <a:t xml:space="preserve">   POWERPOINT TRANSFORMATION 02  ·  INDEPENDENT REDESIGN</a:t>
            </a:r>
          </a:p>
        </p:txBody>
      </p:sp>
      <p:sp>
        <p:nvSpPr>
          <p:cNvPr id="5" name="Footer · page"/>
          <p:cNvSpPr txBox="1"/>
          <p:nvPr userDrawn="1"/>
        </p:nvSpPr>
        <p:spPr>
          <a:xfrm>
            <a:off x="10177272" y="6473952"/>
            <a:ext cx="1463040" cy="201168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pPr algn="r"/>
            <a:fld id="{B6F15528-21DE-4FAA-801E-634DDDAF4B2B}" type="slidenum">
              <a:rPr lang="en-GB" sz="900" b="1" spc="150">
                <a:solidFill>
                  <a:srgbClr val="64635F"/>
                </a:solidFill>
              </a:rPr>
              <a:t>‹#›</a:t>
            </a:fld>
            <a:r>
              <a:rPr lang="en-GB" sz="900" spc="150">
                <a:solidFill>
                  <a:srgbClr val="64635F"/>
                </a:solidFill>
              </a:rPr>
              <a:t xml:space="preserve"> / 10</a:t>
            </a:r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 · Matr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/>
          </p:nvPr>
        </p:nvSpPr>
        <p:spPr>
          <a:xfrm>
            <a:off x="548640" y="749808"/>
            <a:ext cx="8229600" cy="1188720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88000"/>
              </a:lnSpc>
              <a:defRPr sz="3400" b="1" spc="-60" cap="none">
                <a:solidFill>
                  <a:srgbClr val="14151A"/>
                </a:solidFill>
                <a:latin typeface="+mj-lt"/>
              </a:defRPr>
            </a:lvl1pPr>
          </a:lstStyle>
          <a:p>
            <a:r>
              <a:rPr lang="en-GB"/>
              <a:t>HEADLINE STATEMENT</a:t>
            </a:r>
          </a:p>
        </p:txBody>
      </p:sp>
      <p:sp>
        <p:nvSpPr>
          <p:cNvPr id="3" name="Kicker"/>
          <p:cNvSpPr>
            <a:spLocks noGrp="1"/>
          </p:cNvSpPr>
          <p:nvPr>
            <p:ph type="body" sz="quarter" idx="10"/>
          </p:nvPr>
        </p:nvSpPr>
        <p:spPr>
          <a:xfrm>
            <a:off x="548640" y="457200"/>
            <a:ext cx="6858000" cy="22860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050" b="1" spc="250">
                <a:solidFill>
                  <a:srgbClr val="6C35F2"/>
                </a:solidFill>
              </a:defRPr>
            </a:lvl1pPr>
          </a:lstStyle>
          <a:p>
            <a:r>
              <a:rPr lang="en-GB"/>
              <a:t>00 · SECTION</a:t>
            </a:r>
          </a:p>
        </p:txBody>
      </p:sp>
      <p:sp>
        <p:nvSpPr>
          <p:cNvPr id="4" name="Footer · series"/>
          <p:cNvSpPr txBox="1"/>
          <p:nvPr userDrawn="1"/>
        </p:nvSpPr>
        <p:spPr>
          <a:xfrm>
            <a:off x="548640" y="6473952"/>
            <a:ext cx="8229600" cy="201168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r>
              <a:rPr lang="en-GB" sz="900" b="1" spc="150">
                <a:solidFill>
                  <a:srgbClr val="64635F"/>
                </a:solidFill>
              </a:rPr>
              <a:t>AI, PRIORITIZED.</a:t>
            </a:r>
            <a:r>
              <a:rPr lang="en-GB" sz="900" spc="150">
                <a:solidFill>
                  <a:srgbClr val="64635F"/>
                </a:solidFill>
              </a:rPr>
              <a:t xml:space="preserve">   POWERPOINT TRANSFORMATION 02  ·  INDEPENDENT REDESIGN</a:t>
            </a:r>
          </a:p>
        </p:txBody>
      </p:sp>
      <p:sp>
        <p:nvSpPr>
          <p:cNvPr id="5" name="Footer · page"/>
          <p:cNvSpPr txBox="1"/>
          <p:nvPr userDrawn="1"/>
        </p:nvSpPr>
        <p:spPr>
          <a:xfrm>
            <a:off x="10177272" y="6473952"/>
            <a:ext cx="1463040" cy="201168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pPr algn="r"/>
            <a:fld id="{B6F15528-21DE-4FAA-801E-634DDDAF4B2B}" type="slidenum">
              <a:rPr lang="en-GB" sz="900" b="1" spc="150">
                <a:solidFill>
                  <a:srgbClr val="64635F"/>
                </a:solidFill>
              </a:rPr>
              <a:t>‹#›</a:t>
            </a:fld>
            <a:r>
              <a:rPr lang="en-GB" sz="900" spc="150">
                <a:solidFill>
                  <a:srgbClr val="64635F"/>
                </a:solidFill>
              </a:rPr>
              <a:t xml:space="preserve"> / 10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 · Frame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/>
          </p:nvPr>
        </p:nvSpPr>
        <p:spPr>
          <a:xfrm>
            <a:off x="548640" y="749808"/>
            <a:ext cx="8229600" cy="1188720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88000"/>
              </a:lnSpc>
              <a:defRPr sz="3400" b="1" spc="-60" cap="none">
                <a:solidFill>
                  <a:srgbClr val="14151A"/>
                </a:solidFill>
                <a:latin typeface="+mj-lt"/>
              </a:defRPr>
            </a:lvl1pPr>
          </a:lstStyle>
          <a:p>
            <a:r>
              <a:rPr lang="en-GB"/>
              <a:t>HEADLINE STATEMENT</a:t>
            </a:r>
          </a:p>
        </p:txBody>
      </p:sp>
      <p:sp>
        <p:nvSpPr>
          <p:cNvPr id="3" name="Kicker"/>
          <p:cNvSpPr>
            <a:spLocks noGrp="1"/>
          </p:cNvSpPr>
          <p:nvPr>
            <p:ph type="body" sz="quarter" idx="10"/>
          </p:nvPr>
        </p:nvSpPr>
        <p:spPr>
          <a:xfrm>
            <a:off x="548640" y="457200"/>
            <a:ext cx="6858000" cy="22860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050" b="1" spc="250">
                <a:solidFill>
                  <a:srgbClr val="6C35F2"/>
                </a:solidFill>
              </a:defRPr>
            </a:lvl1pPr>
          </a:lstStyle>
          <a:p>
            <a:r>
              <a:rPr lang="en-GB"/>
              <a:t>00 · SECTION</a:t>
            </a:r>
          </a:p>
        </p:txBody>
      </p:sp>
      <p:sp>
        <p:nvSpPr>
          <p:cNvPr id="4" name="Footer · series"/>
          <p:cNvSpPr txBox="1"/>
          <p:nvPr userDrawn="1"/>
        </p:nvSpPr>
        <p:spPr>
          <a:xfrm>
            <a:off x="548640" y="6473952"/>
            <a:ext cx="8229600" cy="201168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r>
              <a:rPr lang="en-GB" sz="900" b="1" spc="150">
                <a:solidFill>
                  <a:srgbClr val="64635F"/>
                </a:solidFill>
              </a:rPr>
              <a:t>AI, PRIORITIZED.</a:t>
            </a:r>
            <a:r>
              <a:rPr lang="en-GB" sz="900" spc="150">
                <a:solidFill>
                  <a:srgbClr val="64635F"/>
                </a:solidFill>
              </a:rPr>
              <a:t xml:space="preserve">   POWERPOINT TRANSFORMATION 02  ·  INDEPENDENT REDESIGN</a:t>
            </a:r>
          </a:p>
        </p:txBody>
      </p:sp>
      <p:sp>
        <p:nvSpPr>
          <p:cNvPr id="5" name="Footer · page"/>
          <p:cNvSpPr txBox="1"/>
          <p:nvPr userDrawn="1"/>
        </p:nvSpPr>
        <p:spPr>
          <a:xfrm>
            <a:off x="10177272" y="6473952"/>
            <a:ext cx="1463040" cy="201168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pPr algn="r"/>
            <a:fld id="{B6F15528-21DE-4FAA-801E-634DDDAF4B2B}" type="slidenum">
              <a:rPr lang="en-GB" sz="900" b="1" spc="150">
                <a:solidFill>
                  <a:srgbClr val="64635F"/>
                </a:solidFill>
              </a:rPr>
              <a:t>‹#›</a:t>
            </a:fld>
            <a:r>
              <a:rPr lang="en-GB" sz="900" spc="150">
                <a:solidFill>
                  <a:srgbClr val="64635F"/>
                </a:solidFill>
              </a:rPr>
              <a:t xml:space="preserve"> / 10</a:t>
            </a:r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 · 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/>
          </p:nvPr>
        </p:nvSpPr>
        <p:spPr>
          <a:xfrm>
            <a:off x="548640" y="749808"/>
            <a:ext cx="9509760" cy="1188720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88000"/>
              </a:lnSpc>
              <a:defRPr sz="3400" b="1" spc="-60" cap="none">
                <a:solidFill>
                  <a:srgbClr val="14151A"/>
                </a:solidFill>
                <a:latin typeface="+mj-lt"/>
              </a:defRPr>
            </a:lvl1pPr>
          </a:lstStyle>
          <a:p>
            <a:r>
              <a:rPr lang="en-GB"/>
              <a:t>HEADLINE STATEMENT</a:t>
            </a:r>
          </a:p>
        </p:txBody>
      </p:sp>
      <p:sp>
        <p:nvSpPr>
          <p:cNvPr id="3" name="Kicker"/>
          <p:cNvSpPr>
            <a:spLocks noGrp="1"/>
          </p:cNvSpPr>
          <p:nvPr>
            <p:ph type="body" sz="quarter" idx="10"/>
          </p:nvPr>
        </p:nvSpPr>
        <p:spPr>
          <a:xfrm>
            <a:off x="548640" y="457200"/>
            <a:ext cx="6858000" cy="22860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050" b="1" spc="250">
                <a:solidFill>
                  <a:srgbClr val="6C35F2"/>
                </a:solidFill>
              </a:defRPr>
            </a:lvl1pPr>
          </a:lstStyle>
          <a:p>
            <a:r>
              <a:rPr lang="en-GB"/>
              <a:t>00 · SECTION</a:t>
            </a:r>
          </a:p>
        </p:txBody>
      </p:sp>
      <p:sp>
        <p:nvSpPr>
          <p:cNvPr id="4" name="Footer · series"/>
          <p:cNvSpPr txBox="1"/>
          <p:nvPr userDrawn="1"/>
        </p:nvSpPr>
        <p:spPr>
          <a:xfrm>
            <a:off x="548640" y="6473952"/>
            <a:ext cx="8229600" cy="201168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r>
              <a:rPr lang="en-GB" sz="900" b="1" spc="150">
                <a:solidFill>
                  <a:srgbClr val="64635F"/>
                </a:solidFill>
              </a:rPr>
              <a:t>AI, PRIORITIZED.</a:t>
            </a:r>
            <a:r>
              <a:rPr lang="en-GB" sz="900" spc="150">
                <a:solidFill>
                  <a:srgbClr val="64635F"/>
                </a:solidFill>
              </a:rPr>
              <a:t xml:space="preserve">   POWERPOINT TRANSFORMATION 02  ·  INDEPENDENT REDESIGN</a:t>
            </a:r>
          </a:p>
        </p:txBody>
      </p:sp>
      <p:sp>
        <p:nvSpPr>
          <p:cNvPr id="5" name="Footer · page"/>
          <p:cNvSpPr txBox="1"/>
          <p:nvPr userDrawn="1"/>
        </p:nvSpPr>
        <p:spPr>
          <a:xfrm>
            <a:off x="10177272" y="6473952"/>
            <a:ext cx="1463040" cy="201168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pPr algn="r"/>
            <a:fld id="{B6F15528-21DE-4FAA-801E-634DDDAF4B2B}" type="slidenum">
              <a:rPr lang="en-GB" sz="900" b="1" spc="150">
                <a:solidFill>
                  <a:srgbClr val="64635F"/>
                </a:solidFill>
              </a:rPr>
              <a:t>‹#›</a:t>
            </a:fld>
            <a:r>
              <a:rPr lang="en-GB" sz="900" spc="150">
                <a:solidFill>
                  <a:srgbClr val="64635F"/>
                </a:solidFill>
              </a:rPr>
              <a:t xml:space="preserve"> / 10</a:t>
            </a:r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 · Closing">
    <p:bg>
      <p:bgPr>
        <a:solidFill>
          <a:srgbClr val="1415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line"/>
          <p:cNvSpPr>
            <a:spLocks noGrp="1"/>
          </p:cNvSpPr>
          <p:nvPr>
            <p:ph type="title"/>
          </p:nvPr>
        </p:nvSpPr>
        <p:spPr>
          <a:xfrm>
            <a:off x="548640" y="749808"/>
            <a:ext cx="8229600" cy="1188720"/>
          </a:xfrm>
        </p:spPr>
        <p:txBody>
          <a:bodyPr lIns="0" tIns="0" rIns="0" bIns="0" anchor="t">
            <a:noAutofit/>
          </a:bodyPr>
          <a:lstStyle>
            <a:lvl1pPr algn="l">
              <a:lnSpc>
                <a:spcPct val="88000"/>
              </a:lnSpc>
              <a:defRPr sz="3400" b="1" spc="-60" cap="none">
                <a:solidFill>
                  <a:srgbClr val="F3F1EC"/>
                </a:solidFill>
                <a:latin typeface="+mj-lt"/>
              </a:defRPr>
            </a:lvl1pPr>
          </a:lstStyle>
          <a:p>
            <a:r>
              <a:rPr lang="en-GB"/>
              <a:t>HEADLINE STATEMENT</a:t>
            </a:r>
          </a:p>
        </p:txBody>
      </p:sp>
      <p:sp>
        <p:nvSpPr>
          <p:cNvPr id="3" name="Kicker"/>
          <p:cNvSpPr>
            <a:spLocks noGrp="1"/>
          </p:cNvSpPr>
          <p:nvPr>
            <p:ph type="body" sz="quarter" idx="10"/>
          </p:nvPr>
        </p:nvSpPr>
        <p:spPr>
          <a:xfrm>
            <a:off x="548640" y="457200"/>
            <a:ext cx="6858000" cy="228600"/>
          </a:xfrm>
        </p:spPr>
        <p:txBody>
          <a:bodyPr lIns="0" tIns="0" rIns="0" bIns="0" anchor="t">
            <a:noAutofit/>
          </a:bodyPr>
          <a:lstStyle>
            <a:lvl1pPr marL="0" indent="0">
              <a:buNone/>
              <a:defRPr sz="1050" b="1" spc="250">
                <a:solidFill>
                  <a:srgbClr val="27C2E8"/>
                </a:solidFill>
              </a:defRPr>
            </a:lvl1pPr>
          </a:lstStyle>
          <a:p>
            <a:r>
              <a:rPr lang="en-GB"/>
              <a:t>00 · SECTION</a:t>
            </a:r>
          </a:p>
        </p:txBody>
      </p:sp>
      <p:sp>
        <p:nvSpPr>
          <p:cNvPr id="4" name="Footer · series"/>
          <p:cNvSpPr txBox="1"/>
          <p:nvPr userDrawn="1"/>
        </p:nvSpPr>
        <p:spPr>
          <a:xfrm>
            <a:off x="548640" y="6473952"/>
            <a:ext cx="8229600" cy="201168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r>
              <a:rPr lang="en-GB" sz="900" b="1" spc="150">
                <a:solidFill>
                  <a:srgbClr val="9C9CA6"/>
                </a:solidFill>
              </a:rPr>
              <a:t>AI, PRIORITIZED.</a:t>
            </a:r>
            <a:r>
              <a:rPr lang="en-GB" sz="900" spc="150">
                <a:solidFill>
                  <a:srgbClr val="9C9CA6"/>
                </a:solidFill>
              </a:rPr>
              <a:t xml:space="preserve">   POWERPOINT TRANSFORMATION 02  ·  INDEPENDENT REDESIGN</a:t>
            </a:r>
          </a:p>
        </p:txBody>
      </p:sp>
      <p:sp>
        <p:nvSpPr>
          <p:cNvPr id="5" name="Footer · page"/>
          <p:cNvSpPr txBox="1"/>
          <p:nvPr userDrawn="1"/>
        </p:nvSpPr>
        <p:spPr>
          <a:xfrm>
            <a:off x="10177272" y="6473952"/>
            <a:ext cx="1463040" cy="201168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pPr algn="r"/>
            <a:fld id="{B6F15528-21DE-4FAA-801E-634DDDAF4B2B}" type="slidenum">
              <a:rPr lang="en-GB" sz="900" b="1" spc="150">
                <a:solidFill>
                  <a:srgbClr val="9C9CA6"/>
                </a:solidFill>
              </a:rPr>
              <a:t>‹#›</a:t>
            </a:fld>
            <a:r>
              <a:rPr lang="en-GB" sz="900" spc="150">
                <a:solidFill>
                  <a:srgbClr val="9C9CA6"/>
                </a:solidFill>
              </a:rPr>
              <a:t xml:space="preserve"> / 10</a:t>
            </a:r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con_svg1.svg"/><Relationship Id="rId4" Type="http://schemas.openxmlformats.org/officeDocument/2006/relationships/image" Target="../media/image2.png"/><Relationship Id="rId5" Type="http://schemas.openxmlformats.org/officeDocument/2006/relationships/image" Target="../media/icon_svg2.svg"/><Relationship Id="rId6" Type="http://schemas.openxmlformats.org/officeDocument/2006/relationships/image" Target="../media/image3.png"/><Relationship Id="rId7" Type="http://schemas.openxmlformats.org/officeDocument/2006/relationships/image" Target="../media/icon_svg3.svg"/><Relationship Id="rId8" Type="http://schemas.openxmlformats.org/officeDocument/2006/relationships/image" Target="../media/image4.png"/><Relationship Id="rId9" Type="http://schemas.openxmlformats.org/officeDocument/2006/relationships/image" Target="../media/icon_svg4.svg"/><Relationship Id="rId10" Type="http://schemas.openxmlformats.org/officeDocument/2006/relationships/image" Target="../media/image5.png"/><Relationship Id="rId11" Type="http://schemas.openxmlformats.org/officeDocument/2006/relationships/image" Target="../media/icon_svg5.svg"/><Relationship Id="rId12" Type="http://schemas.openxmlformats.org/officeDocument/2006/relationships/image" Target="../media/image6.png"/><Relationship Id="rId13" Type="http://schemas.openxmlformats.org/officeDocument/2006/relationships/image" Target="../media/icon_svg6.svg"/><Relationship Id="rId1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lnSpc>
                <a:spcPct val="88000"/>
              </a:lnSpc>
              <a:buNone/>
            </a:pPr>
            <a:r>
              <a:rPr lang="en-GB" sz="6400" b="1" spc="-60" dirty="0">
                <a:solidFill>
                  <a:srgbClr val="F3F1EC"/>
                </a:solidFill>
              </a:rPr>
              <a:t>AI,</a:t>
            </a:r>
            <a:endParaRPr lang="en-GB" sz="6400"/>
          </a:p>
          <a:p>
            <a:pPr algn="l">
              <a:lnSpc>
                <a:spcPct val="88000"/>
              </a:lnSpc>
              <a:buNone/>
            </a:pPr>
            <a:r>
              <a:rPr lang="en-GB" sz="6400" b="1" spc="-60" dirty="0">
                <a:solidFill>
                  <a:srgbClr val="B7E64C"/>
                </a:solidFill>
              </a:rPr>
              <a:t>PRIORITIZED.</a:t>
            </a:r>
            <a:endParaRPr lang="en-GB" sz="6400"/>
          </a:p>
        </p:txBody>
      </p:sp>
      <p:sp>
        <p:nvSpPr>
          <p:cNvPr id="3" name="Text Placeholder 2"/>
          <p:cNvSpPr>
            <a:spLocks noGrp="1"/>
          </p:cNvSpPr>
          <p:nvPr>
            <p:ph type="body" idx="10" sz="quarter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050" b="1" spc="250" dirty="0">
                <a:solidFill>
                  <a:srgbClr val="27C2E8"/>
                </a:solidFill>
              </a:rPr>
              <a:t>POWERPOINT TRANSFORMATION STUDY  ·  02</a:t>
            </a:r>
            <a:endParaRPr lang="en-GB" sz="1050"/>
          </a:p>
        </p:txBody>
      </p:sp>
      <p:sp>
        <p:nvSpPr>
          <p:cNvPr id="4" name="!!prog0"/>
          <p:cNvSpPr/>
          <p:nvPr/>
        </p:nvSpPr>
        <p:spPr>
          <a:xfrm>
            <a:off x="10325862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" name="!!prog1"/>
          <p:cNvSpPr/>
          <p:nvPr/>
        </p:nvSpPr>
        <p:spPr>
          <a:xfrm>
            <a:off x="10467594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!!prog2"/>
          <p:cNvSpPr/>
          <p:nvPr/>
        </p:nvSpPr>
        <p:spPr>
          <a:xfrm>
            <a:off x="10609326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" name="!!prog3"/>
          <p:cNvSpPr/>
          <p:nvPr/>
        </p:nvSpPr>
        <p:spPr>
          <a:xfrm>
            <a:off x="10751058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!!prog4"/>
          <p:cNvSpPr/>
          <p:nvPr/>
        </p:nvSpPr>
        <p:spPr>
          <a:xfrm>
            <a:off x="10892790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!!prog5"/>
          <p:cNvSpPr/>
          <p:nvPr/>
        </p:nvSpPr>
        <p:spPr>
          <a:xfrm>
            <a:off x="11034522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" name="!!prog6"/>
          <p:cNvSpPr/>
          <p:nvPr/>
        </p:nvSpPr>
        <p:spPr>
          <a:xfrm>
            <a:off x="11176254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!!prog7"/>
          <p:cNvSpPr/>
          <p:nvPr/>
        </p:nvSpPr>
        <p:spPr>
          <a:xfrm>
            <a:off x="11317986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!!prog8"/>
          <p:cNvSpPr/>
          <p:nvPr/>
        </p:nvSpPr>
        <p:spPr>
          <a:xfrm>
            <a:off x="11459718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!!prog9"/>
          <p:cNvSpPr/>
          <p:nvPr/>
        </p:nvSpPr>
        <p:spPr>
          <a:xfrm>
            <a:off x="11601450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" name="!!progActive"/>
          <p:cNvSpPr/>
          <p:nvPr/>
        </p:nvSpPr>
        <p:spPr>
          <a:xfrm>
            <a:off x="10300716" y="489204"/>
            <a:ext cx="118872" cy="118872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Subtitle"/>
          <p:cNvSpPr txBox="1"/>
          <p:nvPr/>
        </p:nvSpPr>
        <p:spPr>
          <a:xfrm>
            <a:off x="548640" y="3246120"/>
            <a:ext cx="594360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GB" sz="1900" b="0" dirty="0">
                <a:solidFill>
                  <a:srgbClr val="F3F1EC"/>
                </a:solidFill>
              </a:rPr>
              <a:t>You can do a lot with AI.</a:t>
            </a:r>
            <a:endParaRPr lang="en-GB" sz="1900"/>
          </a:p>
          <a:p>
            <a:pPr algn="l">
              <a:lnSpc>
                <a:spcPct val="100000"/>
              </a:lnSpc>
              <a:buNone/>
            </a:pPr>
            <a:r>
              <a:rPr lang="en-GB" sz="1900" b="0" dirty="0">
                <a:solidFill>
                  <a:srgbClr val="9C9CA6"/>
                </a:solidFill>
              </a:rPr>
              <a:t>The harder question is what should come first.</a:t>
            </a:r>
            <a:endParaRPr lang="en-GB" sz="1900"/>
          </a:p>
        </p:txBody>
      </p:sp>
      <p:sp>
        <p:nvSpPr>
          <p:cNvPr id="16" name="Supporting line"/>
          <p:cNvSpPr txBox="1"/>
          <p:nvPr/>
        </p:nvSpPr>
        <p:spPr>
          <a:xfrm>
            <a:off x="548640" y="4069080"/>
            <a:ext cx="5943600" cy="320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300" b="1" dirty="0">
                <a:solidFill>
                  <a:srgbClr val="27C2E8"/>
                </a:solidFill>
              </a:rPr>
              <a:t>From 69 slides of possibilities to 10 slides of decisions.</a:t>
            </a:r>
            <a:endParaRPr lang="en-GB" sz="1300"/>
          </a:p>
        </p:txBody>
      </p:sp>
      <p:sp>
        <p:nvSpPr>
          <p:cNvPr id="17" name="Source block"/>
          <p:cNvSpPr txBox="1"/>
          <p:nvPr/>
        </p:nvSpPr>
        <p:spPr>
          <a:xfrm>
            <a:off x="548640" y="5212080"/>
            <a:ext cx="548640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GB" sz="900" b="1" spc="200" dirty="0">
                <a:solidFill>
                  <a:srgbClr val="9C9CA6"/>
                </a:solidFill>
              </a:rPr>
              <a:t>SOURCE MATERIAL</a:t>
            </a:r>
            <a:endParaRPr lang="en-GB" sz="900"/>
          </a:p>
          <a:p>
            <a:pPr algn="l">
              <a:spcAft>
                <a:spcPts val="600"/>
              </a:spcAft>
              <a:buNone/>
            </a:pPr>
            <a:r>
              <a:rPr lang="en-GB" sz="1100" b="0" dirty="0">
                <a:solidFill>
                  <a:srgbClr val="F3F1EC"/>
                </a:solidFill>
              </a:rPr>
              <a:t>KPMG in Thailand, “You can with AI – But what should your priorities be?”, 24 April 2025</a:t>
            </a:r>
            <a:endParaRPr lang="en-GB" sz="1100"/>
          </a:p>
          <a:p>
            <a:pPr algn="l">
              <a:buNone/>
            </a:pPr>
            <a:r>
              <a:rPr lang="en-GB" sz="950" b="0" dirty="0">
                <a:solidFill>
                  <a:srgbClr val="9C9CA6"/>
                </a:solidFill>
              </a:rPr>
              <a:t>Independent redesign exercise based on publicly available KPMG material. Not commissioned by or affiliated with KPMG.</a:t>
            </a:r>
            <a:endParaRPr lang="en-GB" sz="950"/>
          </a:p>
        </p:txBody>
      </p:sp>
      <p:sp>
        <p:nvSpPr>
          <p:cNvPr id="18" name="!!d000"/>
          <p:cNvSpPr/>
          <p:nvPr/>
        </p:nvSpPr>
        <p:spPr>
          <a:xfrm>
            <a:off x="6574536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9" name="!!d001"/>
          <p:cNvSpPr/>
          <p:nvPr/>
        </p:nvSpPr>
        <p:spPr>
          <a:xfrm>
            <a:off x="6947330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0" name="!!d002"/>
          <p:cNvSpPr/>
          <p:nvPr/>
        </p:nvSpPr>
        <p:spPr>
          <a:xfrm>
            <a:off x="7320124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1" name="!!d003"/>
          <p:cNvSpPr/>
          <p:nvPr/>
        </p:nvSpPr>
        <p:spPr>
          <a:xfrm>
            <a:off x="7692918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2" name="!!d004"/>
          <p:cNvSpPr/>
          <p:nvPr/>
        </p:nvSpPr>
        <p:spPr>
          <a:xfrm>
            <a:off x="8065711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3" name="!!d005"/>
          <p:cNvSpPr/>
          <p:nvPr/>
        </p:nvSpPr>
        <p:spPr>
          <a:xfrm>
            <a:off x="8438505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4" name="!!d006"/>
          <p:cNvSpPr/>
          <p:nvPr/>
        </p:nvSpPr>
        <p:spPr>
          <a:xfrm>
            <a:off x="8811299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5" name="!!d007"/>
          <p:cNvSpPr/>
          <p:nvPr/>
        </p:nvSpPr>
        <p:spPr>
          <a:xfrm>
            <a:off x="9184093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6" name="!!d008"/>
          <p:cNvSpPr/>
          <p:nvPr/>
        </p:nvSpPr>
        <p:spPr>
          <a:xfrm>
            <a:off x="9556887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7" name="!!d009"/>
          <p:cNvSpPr/>
          <p:nvPr/>
        </p:nvSpPr>
        <p:spPr>
          <a:xfrm>
            <a:off x="9929681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8" name="!!d010"/>
          <p:cNvSpPr/>
          <p:nvPr/>
        </p:nvSpPr>
        <p:spPr>
          <a:xfrm>
            <a:off x="10302474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9" name="!!d011"/>
          <p:cNvSpPr/>
          <p:nvPr/>
        </p:nvSpPr>
        <p:spPr>
          <a:xfrm>
            <a:off x="10675268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0" name="!!d012"/>
          <p:cNvSpPr/>
          <p:nvPr/>
        </p:nvSpPr>
        <p:spPr>
          <a:xfrm>
            <a:off x="11048062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1" name="!!d013"/>
          <p:cNvSpPr/>
          <p:nvPr/>
        </p:nvSpPr>
        <p:spPr>
          <a:xfrm>
            <a:off x="11420856" y="108813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2" name="!!d014"/>
          <p:cNvSpPr/>
          <p:nvPr/>
        </p:nvSpPr>
        <p:spPr>
          <a:xfrm>
            <a:off x="6574536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3" name="!!d015"/>
          <p:cNvSpPr/>
          <p:nvPr/>
        </p:nvSpPr>
        <p:spPr>
          <a:xfrm>
            <a:off x="6947330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4" name="!!d016"/>
          <p:cNvSpPr/>
          <p:nvPr/>
        </p:nvSpPr>
        <p:spPr>
          <a:xfrm>
            <a:off x="7320124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5" name="!!d017"/>
          <p:cNvSpPr/>
          <p:nvPr/>
        </p:nvSpPr>
        <p:spPr>
          <a:xfrm>
            <a:off x="7692918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6" name="!!d018"/>
          <p:cNvSpPr/>
          <p:nvPr/>
        </p:nvSpPr>
        <p:spPr>
          <a:xfrm>
            <a:off x="8065711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7" name="!!d019"/>
          <p:cNvSpPr/>
          <p:nvPr/>
        </p:nvSpPr>
        <p:spPr>
          <a:xfrm>
            <a:off x="8438505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8" name="!!d020"/>
          <p:cNvSpPr/>
          <p:nvPr/>
        </p:nvSpPr>
        <p:spPr>
          <a:xfrm>
            <a:off x="8811299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9" name="!!d021"/>
          <p:cNvSpPr/>
          <p:nvPr/>
        </p:nvSpPr>
        <p:spPr>
          <a:xfrm>
            <a:off x="9184093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0" name="!!d022"/>
          <p:cNvSpPr/>
          <p:nvPr/>
        </p:nvSpPr>
        <p:spPr>
          <a:xfrm>
            <a:off x="9556887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1" name="!!d023"/>
          <p:cNvSpPr/>
          <p:nvPr/>
        </p:nvSpPr>
        <p:spPr>
          <a:xfrm>
            <a:off x="9929681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2" name="!!d024"/>
          <p:cNvSpPr/>
          <p:nvPr/>
        </p:nvSpPr>
        <p:spPr>
          <a:xfrm>
            <a:off x="10302474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3" name="!!d025"/>
          <p:cNvSpPr/>
          <p:nvPr/>
        </p:nvSpPr>
        <p:spPr>
          <a:xfrm>
            <a:off x="10675268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4" name="!!d026"/>
          <p:cNvSpPr/>
          <p:nvPr/>
        </p:nvSpPr>
        <p:spPr>
          <a:xfrm>
            <a:off x="11048062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5" name="!!d027"/>
          <p:cNvSpPr/>
          <p:nvPr/>
        </p:nvSpPr>
        <p:spPr>
          <a:xfrm>
            <a:off x="11420856" y="1780467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6" name="!!d028"/>
          <p:cNvSpPr/>
          <p:nvPr/>
        </p:nvSpPr>
        <p:spPr>
          <a:xfrm>
            <a:off x="6574536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7" name="!!d029"/>
          <p:cNvSpPr/>
          <p:nvPr/>
        </p:nvSpPr>
        <p:spPr>
          <a:xfrm>
            <a:off x="6947330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8" name="!!d030"/>
          <p:cNvSpPr/>
          <p:nvPr/>
        </p:nvSpPr>
        <p:spPr>
          <a:xfrm>
            <a:off x="7320124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9" name="!!d031"/>
          <p:cNvSpPr/>
          <p:nvPr/>
        </p:nvSpPr>
        <p:spPr>
          <a:xfrm>
            <a:off x="7692918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0" name="!!d032"/>
          <p:cNvSpPr/>
          <p:nvPr/>
        </p:nvSpPr>
        <p:spPr>
          <a:xfrm>
            <a:off x="8065711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1" name="!!d033"/>
          <p:cNvSpPr/>
          <p:nvPr/>
        </p:nvSpPr>
        <p:spPr>
          <a:xfrm>
            <a:off x="8438505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2" name="!!d034"/>
          <p:cNvSpPr/>
          <p:nvPr/>
        </p:nvSpPr>
        <p:spPr>
          <a:xfrm>
            <a:off x="8811299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3" name="!!d035"/>
          <p:cNvSpPr/>
          <p:nvPr/>
        </p:nvSpPr>
        <p:spPr>
          <a:xfrm>
            <a:off x="9184093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4" name="!!d036"/>
          <p:cNvSpPr/>
          <p:nvPr/>
        </p:nvSpPr>
        <p:spPr>
          <a:xfrm>
            <a:off x="9556887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5" name="!!d037"/>
          <p:cNvSpPr/>
          <p:nvPr/>
        </p:nvSpPr>
        <p:spPr>
          <a:xfrm>
            <a:off x="9929681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6" name="!!d038"/>
          <p:cNvSpPr/>
          <p:nvPr/>
        </p:nvSpPr>
        <p:spPr>
          <a:xfrm>
            <a:off x="10302474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7" name="!!d039"/>
          <p:cNvSpPr/>
          <p:nvPr/>
        </p:nvSpPr>
        <p:spPr>
          <a:xfrm>
            <a:off x="10675268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8" name="!!d040"/>
          <p:cNvSpPr/>
          <p:nvPr/>
        </p:nvSpPr>
        <p:spPr>
          <a:xfrm>
            <a:off x="11048062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9" name="!!d041"/>
          <p:cNvSpPr/>
          <p:nvPr/>
        </p:nvSpPr>
        <p:spPr>
          <a:xfrm>
            <a:off x="11420856" y="2472799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0" name="!!d042"/>
          <p:cNvSpPr/>
          <p:nvPr/>
        </p:nvSpPr>
        <p:spPr>
          <a:xfrm>
            <a:off x="6574536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1" name="!!d043"/>
          <p:cNvSpPr/>
          <p:nvPr/>
        </p:nvSpPr>
        <p:spPr>
          <a:xfrm>
            <a:off x="6947330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2" name="!!d044"/>
          <p:cNvSpPr/>
          <p:nvPr/>
        </p:nvSpPr>
        <p:spPr>
          <a:xfrm>
            <a:off x="7320124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3" name="!!d045"/>
          <p:cNvSpPr/>
          <p:nvPr/>
        </p:nvSpPr>
        <p:spPr>
          <a:xfrm>
            <a:off x="7692918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4" name="!!d046"/>
          <p:cNvSpPr/>
          <p:nvPr/>
        </p:nvSpPr>
        <p:spPr>
          <a:xfrm>
            <a:off x="8065711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5" name="!!d047"/>
          <p:cNvSpPr/>
          <p:nvPr/>
        </p:nvSpPr>
        <p:spPr>
          <a:xfrm>
            <a:off x="8438505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6" name="!!d048"/>
          <p:cNvSpPr/>
          <p:nvPr/>
        </p:nvSpPr>
        <p:spPr>
          <a:xfrm>
            <a:off x="8811299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7" name="!!d049"/>
          <p:cNvSpPr/>
          <p:nvPr/>
        </p:nvSpPr>
        <p:spPr>
          <a:xfrm>
            <a:off x="9184093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8" name="!!d050"/>
          <p:cNvSpPr/>
          <p:nvPr/>
        </p:nvSpPr>
        <p:spPr>
          <a:xfrm>
            <a:off x="9556887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9" name="!!d051"/>
          <p:cNvSpPr/>
          <p:nvPr/>
        </p:nvSpPr>
        <p:spPr>
          <a:xfrm>
            <a:off x="9929681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0" name="!!d052"/>
          <p:cNvSpPr/>
          <p:nvPr/>
        </p:nvSpPr>
        <p:spPr>
          <a:xfrm>
            <a:off x="10302474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1" name="!!d053"/>
          <p:cNvSpPr/>
          <p:nvPr/>
        </p:nvSpPr>
        <p:spPr>
          <a:xfrm>
            <a:off x="10675268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2" name="!!d054"/>
          <p:cNvSpPr/>
          <p:nvPr/>
        </p:nvSpPr>
        <p:spPr>
          <a:xfrm>
            <a:off x="11048062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3" name="!!d055"/>
          <p:cNvSpPr/>
          <p:nvPr/>
        </p:nvSpPr>
        <p:spPr>
          <a:xfrm>
            <a:off x="11420856" y="3165130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4" name="!!d056"/>
          <p:cNvSpPr/>
          <p:nvPr/>
        </p:nvSpPr>
        <p:spPr>
          <a:xfrm>
            <a:off x="6574536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5" name="!!d057"/>
          <p:cNvSpPr/>
          <p:nvPr/>
        </p:nvSpPr>
        <p:spPr>
          <a:xfrm>
            <a:off x="6947330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6" name="!!d058"/>
          <p:cNvSpPr/>
          <p:nvPr/>
        </p:nvSpPr>
        <p:spPr>
          <a:xfrm>
            <a:off x="7320124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7" name="!!d059"/>
          <p:cNvSpPr/>
          <p:nvPr/>
        </p:nvSpPr>
        <p:spPr>
          <a:xfrm>
            <a:off x="7692918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8" name="!!d060"/>
          <p:cNvSpPr/>
          <p:nvPr/>
        </p:nvSpPr>
        <p:spPr>
          <a:xfrm>
            <a:off x="8065711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9" name="!!d061"/>
          <p:cNvSpPr/>
          <p:nvPr/>
        </p:nvSpPr>
        <p:spPr>
          <a:xfrm>
            <a:off x="8438505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0" name="!!d062"/>
          <p:cNvSpPr/>
          <p:nvPr/>
        </p:nvSpPr>
        <p:spPr>
          <a:xfrm>
            <a:off x="8811299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1" name="!!d063"/>
          <p:cNvSpPr/>
          <p:nvPr/>
        </p:nvSpPr>
        <p:spPr>
          <a:xfrm>
            <a:off x="9184093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2" name="!!d064"/>
          <p:cNvSpPr/>
          <p:nvPr/>
        </p:nvSpPr>
        <p:spPr>
          <a:xfrm>
            <a:off x="9556887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3" name="!!d065"/>
          <p:cNvSpPr/>
          <p:nvPr/>
        </p:nvSpPr>
        <p:spPr>
          <a:xfrm>
            <a:off x="9929681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4" name="!!d066"/>
          <p:cNvSpPr/>
          <p:nvPr/>
        </p:nvSpPr>
        <p:spPr>
          <a:xfrm>
            <a:off x="10302474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5" name="!!d067"/>
          <p:cNvSpPr/>
          <p:nvPr/>
        </p:nvSpPr>
        <p:spPr>
          <a:xfrm>
            <a:off x="10675268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6" name="!!d068"/>
          <p:cNvSpPr/>
          <p:nvPr/>
        </p:nvSpPr>
        <p:spPr>
          <a:xfrm>
            <a:off x="11048062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7" name="!!d069"/>
          <p:cNvSpPr/>
          <p:nvPr/>
        </p:nvSpPr>
        <p:spPr>
          <a:xfrm>
            <a:off x="11420856" y="3857462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8" name="!!d070"/>
          <p:cNvSpPr/>
          <p:nvPr/>
        </p:nvSpPr>
        <p:spPr>
          <a:xfrm>
            <a:off x="6574536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9" name="!!d071"/>
          <p:cNvSpPr/>
          <p:nvPr/>
        </p:nvSpPr>
        <p:spPr>
          <a:xfrm>
            <a:off x="6947330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0" name="!!d072"/>
          <p:cNvSpPr/>
          <p:nvPr/>
        </p:nvSpPr>
        <p:spPr>
          <a:xfrm>
            <a:off x="7320124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1" name="!!d073"/>
          <p:cNvSpPr/>
          <p:nvPr/>
        </p:nvSpPr>
        <p:spPr>
          <a:xfrm>
            <a:off x="7692918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2" name="!!d074"/>
          <p:cNvSpPr/>
          <p:nvPr/>
        </p:nvSpPr>
        <p:spPr>
          <a:xfrm>
            <a:off x="8065711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3" name="!!d075"/>
          <p:cNvSpPr/>
          <p:nvPr/>
        </p:nvSpPr>
        <p:spPr>
          <a:xfrm>
            <a:off x="8438505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4" name="!!d076"/>
          <p:cNvSpPr/>
          <p:nvPr/>
        </p:nvSpPr>
        <p:spPr>
          <a:xfrm>
            <a:off x="8811299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5" name="!!d077"/>
          <p:cNvSpPr/>
          <p:nvPr/>
        </p:nvSpPr>
        <p:spPr>
          <a:xfrm>
            <a:off x="9184093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6" name="!!d078"/>
          <p:cNvSpPr/>
          <p:nvPr/>
        </p:nvSpPr>
        <p:spPr>
          <a:xfrm>
            <a:off x="9556887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7" name="!!d079"/>
          <p:cNvSpPr/>
          <p:nvPr/>
        </p:nvSpPr>
        <p:spPr>
          <a:xfrm>
            <a:off x="9929681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8" name="!!d080"/>
          <p:cNvSpPr/>
          <p:nvPr/>
        </p:nvSpPr>
        <p:spPr>
          <a:xfrm>
            <a:off x="10302474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9" name="!!d081"/>
          <p:cNvSpPr/>
          <p:nvPr/>
        </p:nvSpPr>
        <p:spPr>
          <a:xfrm>
            <a:off x="10675268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0" name="!!d082"/>
          <p:cNvSpPr/>
          <p:nvPr/>
        </p:nvSpPr>
        <p:spPr>
          <a:xfrm>
            <a:off x="11048062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1" name="!!d083"/>
          <p:cNvSpPr/>
          <p:nvPr/>
        </p:nvSpPr>
        <p:spPr>
          <a:xfrm>
            <a:off x="11420856" y="4549793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2" name="!!d084"/>
          <p:cNvSpPr/>
          <p:nvPr/>
        </p:nvSpPr>
        <p:spPr>
          <a:xfrm>
            <a:off x="6574536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3" name="!!d085"/>
          <p:cNvSpPr/>
          <p:nvPr/>
        </p:nvSpPr>
        <p:spPr>
          <a:xfrm>
            <a:off x="6947330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4" name="!!d086"/>
          <p:cNvSpPr/>
          <p:nvPr/>
        </p:nvSpPr>
        <p:spPr>
          <a:xfrm>
            <a:off x="7320124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5" name="!!d087"/>
          <p:cNvSpPr/>
          <p:nvPr/>
        </p:nvSpPr>
        <p:spPr>
          <a:xfrm>
            <a:off x="7692918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6" name="!!d088"/>
          <p:cNvSpPr/>
          <p:nvPr/>
        </p:nvSpPr>
        <p:spPr>
          <a:xfrm>
            <a:off x="8065711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7" name="!!d089"/>
          <p:cNvSpPr/>
          <p:nvPr/>
        </p:nvSpPr>
        <p:spPr>
          <a:xfrm>
            <a:off x="8438505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8" name="!!d090"/>
          <p:cNvSpPr/>
          <p:nvPr/>
        </p:nvSpPr>
        <p:spPr>
          <a:xfrm>
            <a:off x="8811299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9" name="!!d091"/>
          <p:cNvSpPr/>
          <p:nvPr/>
        </p:nvSpPr>
        <p:spPr>
          <a:xfrm>
            <a:off x="9184093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0" name="!!d092"/>
          <p:cNvSpPr/>
          <p:nvPr/>
        </p:nvSpPr>
        <p:spPr>
          <a:xfrm>
            <a:off x="9556887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1" name="!!d093"/>
          <p:cNvSpPr/>
          <p:nvPr/>
        </p:nvSpPr>
        <p:spPr>
          <a:xfrm>
            <a:off x="9929681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2" name="!!d094"/>
          <p:cNvSpPr/>
          <p:nvPr/>
        </p:nvSpPr>
        <p:spPr>
          <a:xfrm>
            <a:off x="10302474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3" name="!!d095"/>
          <p:cNvSpPr/>
          <p:nvPr/>
        </p:nvSpPr>
        <p:spPr>
          <a:xfrm>
            <a:off x="10675268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4" name="!!d096"/>
          <p:cNvSpPr/>
          <p:nvPr/>
        </p:nvSpPr>
        <p:spPr>
          <a:xfrm>
            <a:off x="11048062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5" name="!!d097"/>
          <p:cNvSpPr/>
          <p:nvPr/>
        </p:nvSpPr>
        <p:spPr>
          <a:xfrm>
            <a:off x="11420856" y="5242125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6" name="!!d098"/>
          <p:cNvSpPr/>
          <p:nvPr/>
        </p:nvSpPr>
        <p:spPr>
          <a:xfrm>
            <a:off x="6574536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7" name="!!d099"/>
          <p:cNvSpPr/>
          <p:nvPr/>
        </p:nvSpPr>
        <p:spPr>
          <a:xfrm>
            <a:off x="6947330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8" name="!!d100"/>
          <p:cNvSpPr/>
          <p:nvPr/>
        </p:nvSpPr>
        <p:spPr>
          <a:xfrm>
            <a:off x="7320124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9" name="!!d101"/>
          <p:cNvSpPr/>
          <p:nvPr/>
        </p:nvSpPr>
        <p:spPr>
          <a:xfrm>
            <a:off x="7692918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0" name="!!d102"/>
          <p:cNvSpPr/>
          <p:nvPr/>
        </p:nvSpPr>
        <p:spPr>
          <a:xfrm>
            <a:off x="8065711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1" name="!!d103"/>
          <p:cNvSpPr/>
          <p:nvPr/>
        </p:nvSpPr>
        <p:spPr>
          <a:xfrm>
            <a:off x="8438505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2" name="!!d104"/>
          <p:cNvSpPr/>
          <p:nvPr/>
        </p:nvSpPr>
        <p:spPr>
          <a:xfrm>
            <a:off x="8811299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3" name="!!d105"/>
          <p:cNvSpPr/>
          <p:nvPr/>
        </p:nvSpPr>
        <p:spPr>
          <a:xfrm>
            <a:off x="9184093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4" name="!!d106"/>
          <p:cNvSpPr/>
          <p:nvPr/>
        </p:nvSpPr>
        <p:spPr>
          <a:xfrm>
            <a:off x="9556887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5" name="!!d107"/>
          <p:cNvSpPr/>
          <p:nvPr/>
        </p:nvSpPr>
        <p:spPr>
          <a:xfrm>
            <a:off x="9929681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6" name="!!d108"/>
          <p:cNvSpPr/>
          <p:nvPr/>
        </p:nvSpPr>
        <p:spPr>
          <a:xfrm>
            <a:off x="10302474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7" name="!!d109"/>
          <p:cNvSpPr/>
          <p:nvPr/>
        </p:nvSpPr>
        <p:spPr>
          <a:xfrm>
            <a:off x="10675268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8" name="!!d110"/>
          <p:cNvSpPr/>
          <p:nvPr/>
        </p:nvSpPr>
        <p:spPr>
          <a:xfrm>
            <a:off x="11048062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9" name="!!d111"/>
          <p:cNvSpPr/>
          <p:nvPr/>
        </p:nvSpPr>
        <p:spPr>
          <a:xfrm>
            <a:off x="11420856" y="5934456"/>
            <a:ext cx="109728" cy="109728"/>
          </a:xfrm>
          <a:prstGeom prst="ellipse">
            <a:avLst/>
          </a:prstGeom>
          <a:solidFill>
            <a:srgbClr val="3C3D4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0" name="Noise veil"/>
          <p:cNvSpPr/>
          <p:nvPr/>
        </p:nvSpPr>
        <p:spPr>
          <a:xfrm>
            <a:off x="6446520" y="960120"/>
            <a:ext cx="5212080" cy="5212080"/>
          </a:xfrm>
          <a:prstGeom prst="rect">
            <a:avLst/>
          </a:prstGeom>
          <a:solidFill>
            <a:srgbClr val="14151A">
              <a:alpha val="62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1" name="Signal glow 1"/>
          <p:cNvSpPr/>
          <p:nvPr/>
        </p:nvSpPr>
        <p:spPr>
          <a:xfrm>
            <a:off x="7464318" y="2244199"/>
            <a:ext cx="566928" cy="566928"/>
          </a:xfrm>
          <a:prstGeom prst="ellipse">
            <a:avLst/>
          </a:prstGeom>
          <a:solidFill>
            <a:srgbClr val="B7E64C">
              <a:alpha val="16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2" name="!!sig1"/>
          <p:cNvSpPr/>
          <p:nvPr/>
        </p:nvSpPr>
        <p:spPr>
          <a:xfrm>
            <a:off x="7656342" y="2436223"/>
            <a:ext cx="182880" cy="182880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3" name="Signal glow 2"/>
          <p:cNvSpPr/>
          <p:nvPr/>
        </p:nvSpPr>
        <p:spPr>
          <a:xfrm>
            <a:off x="9701081" y="1551867"/>
            <a:ext cx="566928" cy="566928"/>
          </a:xfrm>
          <a:prstGeom prst="ellipse">
            <a:avLst/>
          </a:prstGeom>
          <a:solidFill>
            <a:srgbClr val="B7E64C">
              <a:alpha val="16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4" name="!!sig2"/>
          <p:cNvSpPr/>
          <p:nvPr/>
        </p:nvSpPr>
        <p:spPr>
          <a:xfrm>
            <a:off x="9893105" y="1743891"/>
            <a:ext cx="182880" cy="182880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5" name="Signal glow 3"/>
          <p:cNvSpPr/>
          <p:nvPr/>
        </p:nvSpPr>
        <p:spPr>
          <a:xfrm>
            <a:off x="8582699" y="4321193"/>
            <a:ext cx="566928" cy="566928"/>
          </a:xfrm>
          <a:prstGeom prst="ellipse">
            <a:avLst/>
          </a:prstGeom>
          <a:solidFill>
            <a:srgbClr val="B7E64C">
              <a:alpha val="16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6" name="!!sig3"/>
          <p:cNvSpPr/>
          <p:nvPr/>
        </p:nvSpPr>
        <p:spPr>
          <a:xfrm>
            <a:off x="8774723" y="4513217"/>
            <a:ext cx="182880" cy="182880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7" name="Signal glow 4"/>
          <p:cNvSpPr/>
          <p:nvPr/>
        </p:nvSpPr>
        <p:spPr>
          <a:xfrm>
            <a:off x="10446668" y="5013525"/>
            <a:ext cx="566928" cy="566928"/>
          </a:xfrm>
          <a:prstGeom prst="ellipse">
            <a:avLst/>
          </a:prstGeom>
          <a:solidFill>
            <a:srgbClr val="B7E64C">
              <a:alpha val="16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8" name="!!sig4"/>
          <p:cNvSpPr/>
          <p:nvPr/>
        </p:nvSpPr>
        <p:spPr>
          <a:xfrm>
            <a:off x="10638692" y="5205549"/>
            <a:ext cx="182880" cy="182880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9" name="Visual language"/>
          <p:cNvSpPr txBox="1"/>
          <p:nvPr/>
        </p:nvSpPr>
        <p:spPr>
          <a:xfrm>
            <a:off x="6583680" y="6190488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00" b="1" spc="150" dirty="0">
                <a:solidFill>
                  <a:srgbClr val="9C9CA6"/>
                </a:solidFill>
              </a:rPr>
              <a:t>MANY OPTIONS  →  FILTER  →  PRIORITIES  →  DECISION  →  SCALE</a:t>
            </a:r>
            <a:endParaRPr lang="en-GB" sz="90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1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35" dur="400" autoRev="1" fill="hold"/>
                                        <p:tgtEl>
                                          <p:spTgt spid="132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fill="hold" grpId="0" nodeType="withEffect">
                                  <p:stCondLst>
                                    <p:cond delay="2720"/>
                                  </p:stCondLst>
                                  <p:childTnLst>
                                    <p:animScale>
                                      <p:cBhvr>
                                        <p:cTn id="38" dur="400" autoRev="1" fill="hold"/>
                                        <p:tgtEl>
                                          <p:spTgt spid="134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fill="hold" grpId="0" nodeType="withEffect">
                                  <p:stCondLst>
                                    <p:cond delay="2840"/>
                                  </p:stCondLst>
                                  <p:childTnLst>
                                    <p:animScale>
                                      <p:cBhvr>
                                        <p:cTn id="41" dur="400" autoRev="1" fill="hold"/>
                                        <p:tgtEl>
                                          <p:spTgt spid="136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fill="hold" grpId="0" nodeType="withEffect">
                                  <p:stCondLst>
                                    <p:cond delay="2960"/>
                                  </p:stCondLst>
                                  <p:childTnLst>
                                    <p:animScale>
                                      <p:cBhvr>
                                        <p:cTn id="44" dur="400" autoRev="1" fill="hold"/>
                                        <p:tgtEl>
                                          <p:spTgt spid="138"/>
                                        </p:tgtEl>
                                      </p:cBhvr>
                                      <p:by x="135000" y="13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31" grpId="0" animBg="1"/>
      <p:bldP spid="133" grpId="0" animBg="1"/>
      <p:bldP spid="135" grpId="0" animBg="1"/>
      <p:bldP spid="137" grpId="0" animBg="1"/>
      <p:bldP spid="132" grpId="0" animBg="1"/>
      <p:bldP spid="134" grpId="0" animBg="1"/>
      <p:bldP spid="136" grpId="0" animBg="1"/>
      <p:bldP spid="138" grpId="0" animBg="1"/>
    </p:bld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THE VALUE</a:t>
            </a:r>
            <a:endParaRPr lang="en-GB" sz="3400"/>
          </a:p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ISN’T THE QUESTION.</a:t>
            </a:r>
            <a:endParaRPr lang="en-GB" sz="3400"/>
          </a:p>
        </p:txBody>
      </p:sp>
      <p:sp>
        <p:nvSpPr>
          <p:cNvPr id="3" name="Text Placeholder 2"/>
          <p:cNvSpPr>
            <a:spLocks noGrp="1"/>
          </p:cNvSpPr>
          <p:nvPr>
            <p:ph type="body" idx="10" sz="quarter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050" b="1" spc="250" dirty="0">
                <a:solidFill>
                  <a:srgbClr val="6C35F2"/>
                </a:solidFill>
              </a:rPr>
              <a:t>01  ·  THE VALUE</a:t>
            </a:r>
            <a:endParaRPr lang="en-GB" sz="1050"/>
          </a:p>
        </p:txBody>
      </p:sp>
      <p:sp>
        <p:nvSpPr>
          <p:cNvPr id="4" name="!!prog0"/>
          <p:cNvSpPr/>
          <p:nvPr/>
        </p:nvSpPr>
        <p:spPr>
          <a:xfrm>
            <a:off x="1032586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" name="!!prog1"/>
          <p:cNvSpPr/>
          <p:nvPr/>
        </p:nvSpPr>
        <p:spPr>
          <a:xfrm>
            <a:off x="1046759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!!prog2"/>
          <p:cNvSpPr/>
          <p:nvPr/>
        </p:nvSpPr>
        <p:spPr>
          <a:xfrm>
            <a:off x="1060932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" name="!!prog3"/>
          <p:cNvSpPr/>
          <p:nvPr/>
        </p:nvSpPr>
        <p:spPr>
          <a:xfrm>
            <a:off x="1075105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!!prog4"/>
          <p:cNvSpPr/>
          <p:nvPr/>
        </p:nvSpPr>
        <p:spPr>
          <a:xfrm>
            <a:off x="1089279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!!prog5"/>
          <p:cNvSpPr/>
          <p:nvPr/>
        </p:nvSpPr>
        <p:spPr>
          <a:xfrm>
            <a:off x="1103452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" name="!!prog6"/>
          <p:cNvSpPr/>
          <p:nvPr/>
        </p:nvSpPr>
        <p:spPr>
          <a:xfrm>
            <a:off x="1117625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!!prog7"/>
          <p:cNvSpPr/>
          <p:nvPr/>
        </p:nvSpPr>
        <p:spPr>
          <a:xfrm>
            <a:off x="1131798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!!prog8"/>
          <p:cNvSpPr/>
          <p:nvPr/>
        </p:nvSpPr>
        <p:spPr>
          <a:xfrm>
            <a:off x="1145971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!!prog9"/>
          <p:cNvSpPr/>
          <p:nvPr/>
        </p:nvSpPr>
        <p:spPr>
          <a:xfrm>
            <a:off x="1160145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" name="!!progActive"/>
          <p:cNvSpPr/>
          <p:nvPr/>
        </p:nvSpPr>
        <p:spPr>
          <a:xfrm>
            <a:off x="10442448" y="489204"/>
            <a:ext cx="118872" cy="118872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Force · promise"/>
          <p:cNvSpPr/>
          <p:nvPr/>
        </p:nvSpPr>
        <p:spPr>
          <a:xfrm>
            <a:off x="548640" y="2331720"/>
            <a:ext cx="4358945" cy="3291840"/>
          </a:xfrm>
          <a:custGeom>
            <a:avLst/>
            <a:gdLst/>
            <a:ahLst/>
            <a:cxnLst/>
            <a:rect l="l" t="t" r="r" b="b"/>
            <a:pathLst>
              <a:path w="4358945" h="3291840">
                <a:moveTo>
                  <a:pt x="0" y="0"/>
                </a:moveTo>
                <a:lnTo>
                  <a:pt x="4358945" y="1645920"/>
                </a:lnTo>
                <a:lnTo>
                  <a:pt x="0" y="3291840"/>
                </a:lnTo>
                <a:close/>
              </a:path>
            </a:pathLst>
          </a:custGeom>
          <a:solidFill>
            <a:srgbClr val="6C35F2">
              <a:alpha val="9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Force · pressure"/>
          <p:cNvSpPr/>
          <p:nvPr/>
        </p:nvSpPr>
        <p:spPr>
          <a:xfrm>
            <a:off x="7285025" y="2331720"/>
            <a:ext cx="4358030" cy="3291840"/>
          </a:xfrm>
          <a:custGeom>
            <a:avLst/>
            <a:gdLst/>
            <a:ahLst/>
            <a:cxnLst/>
            <a:rect l="l" t="t" r="r" b="b"/>
            <a:pathLst>
              <a:path w="4358030" h="3291840">
                <a:moveTo>
                  <a:pt x="4358030" y="0"/>
                </a:moveTo>
                <a:lnTo>
                  <a:pt x="0" y="1645920"/>
                </a:lnTo>
                <a:lnTo>
                  <a:pt x="4358030" y="3291840"/>
                </a:lnTo>
                <a:close/>
              </a:path>
            </a:pathLst>
          </a:custGeom>
          <a:solidFill>
            <a:srgbClr val="1F4FD8">
              <a:alpha val="9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!!decision"/>
          <p:cNvSpPr/>
          <p:nvPr/>
        </p:nvSpPr>
        <p:spPr>
          <a:xfrm>
            <a:off x="4861865" y="2743200"/>
            <a:ext cx="2468880" cy="2468880"/>
          </a:xfrm>
          <a:prstGeom prst="ellipse">
            <a:avLst/>
          </a:prstGeom>
          <a:solidFill>
            <a:srgbClr val="14151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8" name="!!d000"/>
          <p:cNvSpPr/>
          <p:nvPr/>
        </p:nvSpPr>
        <p:spPr>
          <a:xfrm>
            <a:off x="5415077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9" name="!!d001"/>
          <p:cNvSpPr/>
          <p:nvPr/>
        </p:nvSpPr>
        <p:spPr>
          <a:xfrm>
            <a:off x="5516364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0" name="!!d002"/>
          <p:cNvSpPr/>
          <p:nvPr/>
        </p:nvSpPr>
        <p:spPr>
          <a:xfrm>
            <a:off x="5617652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1" name="!!d003"/>
          <p:cNvSpPr/>
          <p:nvPr/>
        </p:nvSpPr>
        <p:spPr>
          <a:xfrm>
            <a:off x="5718939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2" name="!!d004"/>
          <p:cNvSpPr/>
          <p:nvPr/>
        </p:nvSpPr>
        <p:spPr>
          <a:xfrm>
            <a:off x="5820226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3" name="!!d005"/>
          <p:cNvSpPr/>
          <p:nvPr/>
        </p:nvSpPr>
        <p:spPr>
          <a:xfrm>
            <a:off x="5921514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4" name="!!d006"/>
          <p:cNvSpPr/>
          <p:nvPr/>
        </p:nvSpPr>
        <p:spPr>
          <a:xfrm>
            <a:off x="6022801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5" name="!!d007"/>
          <p:cNvSpPr/>
          <p:nvPr/>
        </p:nvSpPr>
        <p:spPr>
          <a:xfrm>
            <a:off x="6124088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6" name="!!d008"/>
          <p:cNvSpPr/>
          <p:nvPr/>
        </p:nvSpPr>
        <p:spPr>
          <a:xfrm>
            <a:off x="6225376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7" name="!!d009"/>
          <p:cNvSpPr/>
          <p:nvPr/>
        </p:nvSpPr>
        <p:spPr>
          <a:xfrm>
            <a:off x="6326663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8" name="!!d010"/>
          <p:cNvSpPr/>
          <p:nvPr/>
        </p:nvSpPr>
        <p:spPr>
          <a:xfrm>
            <a:off x="6427951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9" name="!!d011"/>
          <p:cNvSpPr/>
          <p:nvPr/>
        </p:nvSpPr>
        <p:spPr>
          <a:xfrm>
            <a:off x="6529238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0" name="!!d012"/>
          <p:cNvSpPr/>
          <p:nvPr/>
        </p:nvSpPr>
        <p:spPr>
          <a:xfrm>
            <a:off x="6630525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1" name="!!d013"/>
          <p:cNvSpPr/>
          <p:nvPr/>
        </p:nvSpPr>
        <p:spPr>
          <a:xfrm>
            <a:off x="6731813" y="308610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2" name="!!d014"/>
          <p:cNvSpPr/>
          <p:nvPr/>
        </p:nvSpPr>
        <p:spPr>
          <a:xfrm>
            <a:off x="5415077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3" name="!!d015"/>
          <p:cNvSpPr/>
          <p:nvPr/>
        </p:nvSpPr>
        <p:spPr>
          <a:xfrm>
            <a:off x="5516364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4" name="!!d016"/>
          <p:cNvSpPr/>
          <p:nvPr/>
        </p:nvSpPr>
        <p:spPr>
          <a:xfrm>
            <a:off x="5617652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5" name="!!d017"/>
          <p:cNvSpPr/>
          <p:nvPr/>
        </p:nvSpPr>
        <p:spPr>
          <a:xfrm>
            <a:off x="5718939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6" name="!!d018"/>
          <p:cNvSpPr/>
          <p:nvPr/>
        </p:nvSpPr>
        <p:spPr>
          <a:xfrm>
            <a:off x="5820226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7" name="!!d019"/>
          <p:cNvSpPr/>
          <p:nvPr/>
        </p:nvSpPr>
        <p:spPr>
          <a:xfrm>
            <a:off x="5921514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8" name="!!d020"/>
          <p:cNvSpPr/>
          <p:nvPr/>
        </p:nvSpPr>
        <p:spPr>
          <a:xfrm>
            <a:off x="6022801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9" name="!!d021"/>
          <p:cNvSpPr/>
          <p:nvPr/>
        </p:nvSpPr>
        <p:spPr>
          <a:xfrm>
            <a:off x="6124088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0" name="!!d022"/>
          <p:cNvSpPr/>
          <p:nvPr/>
        </p:nvSpPr>
        <p:spPr>
          <a:xfrm>
            <a:off x="6225376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1" name="!!d023"/>
          <p:cNvSpPr/>
          <p:nvPr/>
        </p:nvSpPr>
        <p:spPr>
          <a:xfrm>
            <a:off x="6326663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2" name="!!d024"/>
          <p:cNvSpPr/>
          <p:nvPr/>
        </p:nvSpPr>
        <p:spPr>
          <a:xfrm>
            <a:off x="6427951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3" name="!!d025"/>
          <p:cNvSpPr/>
          <p:nvPr/>
        </p:nvSpPr>
        <p:spPr>
          <a:xfrm>
            <a:off x="6529238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4" name="!!d026"/>
          <p:cNvSpPr/>
          <p:nvPr/>
        </p:nvSpPr>
        <p:spPr>
          <a:xfrm>
            <a:off x="6630525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5" name="!!d027"/>
          <p:cNvSpPr/>
          <p:nvPr/>
        </p:nvSpPr>
        <p:spPr>
          <a:xfrm>
            <a:off x="6731813" y="317231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6" name="!!d028"/>
          <p:cNvSpPr/>
          <p:nvPr/>
        </p:nvSpPr>
        <p:spPr>
          <a:xfrm>
            <a:off x="5415077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7" name="!!d029"/>
          <p:cNvSpPr/>
          <p:nvPr/>
        </p:nvSpPr>
        <p:spPr>
          <a:xfrm>
            <a:off x="5516364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8" name="!!d030"/>
          <p:cNvSpPr/>
          <p:nvPr/>
        </p:nvSpPr>
        <p:spPr>
          <a:xfrm>
            <a:off x="5617652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9" name="!!d031"/>
          <p:cNvSpPr/>
          <p:nvPr/>
        </p:nvSpPr>
        <p:spPr>
          <a:xfrm>
            <a:off x="5718939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0" name="!!d032"/>
          <p:cNvSpPr/>
          <p:nvPr/>
        </p:nvSpPr>
        <p:spPr>
          <a:xfrm>
            <a:off x="5820226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1" name="!!d033"/>
          <p:cNvSpPr/>
          <p:nvPr/>
        </p:nvSpPr>
        <p:spPr>
          <a:xfrm>
            <a:off x="5921514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2" name="!!d034"/>
          <p:cNvSpPr/>
          <p:nvPr/>
        </p:nvSpPr>
        <p:spPr>
          <a:xfrm>
            <a:off x="6022801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3" name="!!d035"/>
          <p:cNvSpPr/>
          <p:nvPr/>
        </p:nvSpPr>
        <p:spPr>
          <a:xfrm>
            <a:off x="6124088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4" name="!!d036"/>
          <p:cNvSpPr/>
          <p:nvPr/>
        </p:nvSpPr>
        <p:spPr>
          <a:xfrm>
            <a:off x="6225376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5" name="!!d037"/>
          <p:cNvSpPr/>
          <p:nvPr/>
        </p:nvSpPr>
        <p:spPr>
          <a:xfrm>
            <a:off x="6326663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6" name="!!d038"/>
          <p:cNvSpPr/>
          <p:nvPr/>
        </p:nvSpPr>
        <p:spPr>
          <a:xfrm>
            <a:off x="6427951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7" name="!!d039"/>
          <p:cNvSpPr/>
          <p:nvPr/>
        </p:nvSpPr>
        <p:spPr>
          <a:xfrm>
            <a:off x="6529238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8" name="!!d040"/>
          <p:cNvSpPr/>
          <p:nvPr/>
        </p:nvSpPr>
        <p:spPr>
          <a:xfrm>
            <a:off x="6630525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9" name="!!d041"/>
          <p:cNvSpPr/>
          <p:nvPr/>
        </p:nvSpPr>
        <p:spPr>
          <a:xfrm>
            <a:off x="6731813" y="3258530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0" name="!!d042"/>
          <p:cNvSpPr/>
          <p:nvPr/>
        </p:nvSpPr>
        <p:spPr>
          <a:xfrm>
            <a:off x="5415077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1" name="!!d043"/>
          <p:cNvSpPr/>
          <p:nvPr/>
        </p:nvSpPr>
        <p:spPr>
          <a:xfrm>
            <a:off x="5516364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2" name="!!d044"/>
          <p:cNvSpPr/>
          <p:nvPr/>
        </p:nvSpPr>
        <p:spPr>
          <a:xfrm>
            <a:off x="5617652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3" name="!!d045"/>
          <p:cNvSpPr/>
          <p:nvPr/>
        </p:nvSpPr>
        <p:spPr>
          <a:xfrm>
            <a:off x="5718939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4" name="!!d046"/>
          <p:cNvSpPr/>
          <p:nvPr/>
        </p:nvSpPr>
        <p:spPr>
          <a:xfrm>
            <a:off x="5820226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5" name="!!d047"/>
          <p:cNvSpPr/>
          <p:nvPr/>
        </p:nvSpPr>
        <p:spPr>
          <a:xfrm>
            <a:off x="5921514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6" name="!!d048"/>
          <p:cNvSpPr/>
          <p:nvPr/>
        </p:nvSpPr>
        <p:spPr>
          <a:xfrm>
            <a:off x="6022801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7" name="!!d049"/>
          <p:cNvSpPr/>
          <p:nvPr/>
        </p:nvSpPr>
        <p:spPr>
          <a:xfrm>
            <a:off x="6124088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8" name="!!d050"/>
          <p:cNvSpPr/>
          <p:nvPr/>
        </p:nvSpPr>
        <p:spPr>
          <a:xfrm>
            <a:off x="6225376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9" name="!!d051"/>
          <p:cNvSpPr/>
          <p:nvPr/>
        </p:nvSpPr>
        <p:spPr>
          <a:xfrm>
            <a:off x="6326663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0" name="!!d052"/>
          <p:cNvSpPr/>
          <p:nvPr/>
        </p:nvSpPr>
        <p:spPr>
          <a:xfrm>
            <a:off x="6427951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1" name="!!d053"/>
          <p:cNvSpPr/>
          <p:nvPr/>
        </p:nvSpPr>
        <p:spPr>
          <a:xfrm>
            <a:off x="6529238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2" name="!!d054"/>
          <p:cNvSpPr/>
          <p:nvPr/>
        </p:nvSpPr>
        <p:spPr>
          <a:xfrm>
            <a:off x="6630525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3" name="!!d055"/>
          <p:cNvSpPr/>
          <p:nvPr/>
        </p:nvSpPr>
        <p:spPr>
          <a:xfrm>
            <a:off x="6731813" y="3344745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4" name="!!d056"/>
          <p:cNvSpPr/>
          <p:nvPr/>
        </p:nvSpPr>
        <p:spPr>
          <a:xfrm>
            <a:off x="5415077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5" name="!!d057"/>
          <p:cNvSpPr/>
          <p:nvPr/>
        </p:nvSpPr>
        <p:spPr>
          <a:xfrm>
            <a:off x="5516364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6" name="!!d058"/>
          <p:cNvSpPr/>
          <p:nvPr/>
        </p:nvSpPr>
        <p:spPr>
          <a:xfrm>
            <a:off x="5617652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7" name="!!d059"/>
          <p:cNvSpPr/>
          <p:nvPr/>
        </p:nvSpPr>
        <p:spPr>
          <a:xfrm>
            <a:off x="5718939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8" name="!!d060"/>
          <p:cNvSpPr/>
          <p:nvPr/>
        </p:nvSpPr>
        <p:spPr>
          <a:xfrm>
            <a:off x="5820226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9" name="!!d061"/>
          <p:cNvSpPr/>
          <p:nvPr/>
        </p:nvSpPr>
        <p:spPr>
          <a:xfrm>
            <a:off x="5921514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0" name="!!d062"/>
          <p:cNvSpPr/>
          <p:nvPr/>
        </p:nvSpPr>
        <p:spPr>
          <a:xfrm>
            <a:off x="6022801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1" name="!!d063"/>
          <p:cNvSpPr/>
          <p:nvPr/>
        </p:nvSpPr>
        <p:spPr>
          <a:xfrm>
            <a:off x="6124088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2" name="!!d064"/>
          <p:cNvSpPr/>
          <p:nvPr/>
        </p:nvSpPr>
        <p:spPr>
          <a:xfrm>
            <a:off x="6225376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3" name="!!d065"/>
          <p:cNvSpPr/>
          <p:nvPr/>
        </p:nvSpPr>
        <p:spPr>
          <a:xfrm>
            <a:off x="6326663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4" name="!!d066"/>
          <p:cNvSpPr/>
          <p:nvPr/>
        </p:nvSpPr>
        <p:spPr>
          <a:xfrm>
            <a:off x="6427951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5" name="!!d067"/>
          <p:cNvSpPr/>
          <p:nvPr/>
        </p:nvSpPr>
        <p:spPr>
          <a:xfrm>
            <a:off x="6529238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6" name="!!d068"/>
          <p:cNvSpPr/>
          <p:nvPr/>
        </p:nvSpPr>
        <p:spPr>
          <a:xfrm>
            <a:off x="6630525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7" name="!!d069"/>
          <p:cNvSpPr/>
          <p:nvPr/>
        </p:nvSpPr>
        <p:spPr>
          <a:xfrm>
            <a:off x="6731813" y="343095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8" name="!!d070"/>
          <p:cNvSpPr/>
          <p:nvPr/>
        </p:nvSpPr>
        <p:spPr>
          <a:xfrm>
            <a:off x="5415077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9" name="!!d071"/>
          <p:cNvSpPr/>
          <p:nvPr/>
        </p:nvSpPr>
        <p:spPr>
          <a:xfrm>
            <a:off x="5516364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0" name="!!d072"/>
          <p:cNvSpPr/>
          <p:nvPr/>
        </p:nvSpPr>
        <p:spPr>
          <a:xfrm>
            <a:off x="5617652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1" name="!!d073"/>
          <p:cNvSpPr/>
          <p:nvPr/>
        </p:nvSpPr>
        <p:spPr>
          <a:xfrm>
            <a:off x="5718939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2" name="!!d074"/>
          <p:cNvSpPr/>
          <p:nvPr/>
        </p:nvSpPr>
        <p:spPr>
          <a:xfrm>
            <a:off x="5820226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3" name="!!d075"/>
          <p:cNvSpPr/>
          <p:nvPr/>
        </p:nvSpPr>
        <p:spPr>
          <a:xfrm>
            <a:off x="5921514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4" name="!!d076"/>
          <p:cNvSpPr/>
          <p:nvPr/>
        </p:nvSpPr>
        <p:spPr>
          <a:xfrm>
            <a:off x="6022801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5" name="!!d077"/>
          <p:cNvSpPr/>
          <p:nvPr/>
        </p:nvSpPr>
        <p:spPr>
          <a:xfrm>
            <a:off x="6124088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6" name="!!d078"/>
          <p:cNvSpPr/>
          <p:nvPr/>
        </p:nvSpPr>
        <p:spPr>
          <a:xfrm>
            <a:off x="6225376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7" name="!!d079"/>
          <p:cNvSpPr/>
          <p:nvPr/>
        </p:nvSpPr>
        <p:spPr>
          <a:xfrm>
            <a:off x="6326663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8" name="!!d080"/>
          <p:cNvSpPr/>
          <p:nvPr/>
        </p:nvSpPr>
        <p:spPr>
          <a:xfrm>
            <a:off x="6427951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9" name="!!d081"/>
          <p:cNvSpPr/>
          <p:nvPr/>
        </p:nvSpPr>
        <p:spPr>
          <a:xfrm>
            <a:off x="6529238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0" name="!!d082"/>
          <p:cNvSpPr/>
          <p:nvPr/>
        </p:nvSpPr>
        <p:spPr>
          <a:xfrm>
            <a:off x="6630525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1" name="!!d083"/>
          <p:cNvSpPr/>
          <p:nvPr/>
        </p:nvSpPr>
        <p:spPr>
          <a:xfrm>
            <a:off x="6731813" y="351717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2" name="!!d084"/>
          <p:cNvSpPr/>
          <p:nvPr/>
        </p:nvSpPr>
        <p:spPr>
          <a:xfrm>
            <a:off x="5415077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3" name="!!d085"/>
          <p:cNvSpPr/>
          <p:nvPr/>
        </p:nvSpPr>
        <p:spPr>
          <a:xfrm>
            <a:off x="5516364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4" name="!!d086"/>
          <p:cNvSpPr/>
          <p:nvPr/>
        </p:nvSpPr>
        <p:spPr>
          <a:xfrm>
            <a:off x="5617652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5" name="!!d087"/>
          <p:cNvSpPr/>
          <p:nvPr/>
        </p:nvSpPr>
        <p:spPr>
          <a:xfrm>
            <a:off x="5718939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6" name="!!d088"/>
          <p:cNvSpPr/>
          <p:nvPr/>
        </p:nvSpPr>
        <p:spPr>
          <a:xfrm>
            <a:off x="5820226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7" name="!!d089"/>
          <p:cNvSpPr/>
          <p:nvPr/>
        </p:nvSpPr>
        <p:spPr>
          <a:xfrm>
            <a:off x="5921514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8" name="!!d090"/>
          <p:cNvSpPr/>
          <p:nvPr/>
        </p:nvSpPr>
        <p:spPr>
          <a:xfrm>
            <a:off x="6022801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9" name="!!d091"/>
          <p:cNvSpPr/>
          <p:nvPr/>
        </p:nvSpPr>
        <p:spPr>
          <a:xfrm>
            <a:off x="6124088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0" name="!!d092"/>
          <p:cNvSpPr/>
          <p:nvPr/>
        </p:nvSpPr>
        <p:spPr>
          <a:xfrm>
            <a:off x="6225376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1" name="!!d093"/>
          <p:cNvSpPr/>
          <p:nvPr/>
        </p:nvSpPr>
        <p:spPr>
          <a:xfrm>
            <a:off x="6326663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2" name="!!d094"/>
          <p:cNvSpPr/>
          <p:nvPr/>
        </p:nvSpPr>
        <p:spPr>
          <a:xfrm>
            <a:off x="6427951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3" name="!!d095"/>
          <p:cNvSpPr/>
          <p:nvPr/>
        </p:nvSpPr>
        <p:spPr>
          <a:xfrm>
            <a:off x="6529238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4" name="!!d096"/>
          <p:cNvSpPr/>
          <p:nvPr/>
        </p:nvSpPr>
        <p:spPr>
          <a:xfrm>
            <a:off x="6630525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5" name="!!d097"/>
          <p:cNvSpPr/>
          <p:nvPr/>
        </p:nvSpPr>
        <p:spPr>
          <a:xfrm>
            <a:off x="6731813" y="3603389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6" name="!!d098"/>
          <p:cNvSpPr/>
          <p:nvPr/>
        </p:nvSpPr>
        <p:spPr>
          <a:xfrm>
            <a:off x="5415077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7" name="!!d099"/>
          <p:cNvSpPr/>
          <p:nvPr/>
        </p:nvSpPr>
        <p:spPr>
          <a:xfrm>
            <a:off x="5516364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8" name="!!d100"/>
          <p:cNvSpPr/>
          <p:nvPr/>
        </p:nvSpPr>
        <p:spPr>
          <a:xfrm>
            <a:off x="5617652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9" name="!!d101"/>
          <p:cNvSpPr/>
          <p:nvPr/>
        </p:nvSpPr>
        <p:spPr>
          <a:xfrm>
            <a:off x="5718939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0" name="!!d102"/>
          <p:cNvSpPr/>
          <p:nvPr/>
        </p:nvSpPr>
        <p:spPr>
          <a:xfrm>
            <a:off x="5820226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1" name="!!d103"/>
          <p:cNvSpPr/>
          <p:nvPr/>
        </p:nvSpPr>
        <p:spPr>
          <a:xfrm>
            <a:off x="5921514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2" name="!!d104"/>
          <p:cNvSpPr/>
          <p:nvPr/>
        </p:nvSpPr>
        <p:spPr>
          <a:xfrm>
            <a:off x="6022801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3" name="!!d105"/>
          <p:cNvSpPr/>
          <p:nvPr/>
        </p:nvSpPr>
        <p:spPr>
          <a:xfrm>
            <a:off x="6124088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4" name="!!d106"/>
          <p:cNvSpPr/>
          <p:nvPr/>
        </p:nvSpPr>
        <p:spPr>
          <a:xfrm>
            <a:off x="6225376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5" name="!!d107"/>
          <p:cNvSpPr/>
          <p:nvPr/>
        </p:nvSpPr>
        <p:spPr>
          <a:xfrm>
            <a:off x="6326663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6" name="!!d108"/>
          <p:cNvSpPr/>
          <p:nvPr/>
        </p:nvSpPr>
        <p:spPr>
          <a:xfrm>
            <a:off x="6427951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7" name="!!d109"/>
          <p:cNvSpPr/>
          <p:nvPr/>
        </p:nvSpPr>
        <p:spPr>
          <a:xfrm>
            <a:off x="6529238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8" name="!!d110"/>
          <p:cNvSpPr/>
          <p:nvPr/>
        </p:nvSpPr>
        <p:spPr>
          <a:xfrm>
            <a:off x="6630525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9" name="!!d111"/>
          <p:cNvSpPr/>
          <p:nvPr/>
        </p:nvSpPr>
        <p:spPr>
          <a:xfrm>
            <a:off x="6731813" y="3689604"/>
            <a:ext cx="45720" cy="45720"/>
          </a:xfrm>
          <a:prstGeom prst="ellipse">
            <a:avLst/>
          </a:prstGeom>
          <a:solidFill>
            <a:srgbClr val="4A4B55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0" name="!!sig1"/>
          <p:cNvSpPr/>
          <p:nvPr/>
        </p:nvSpPr>
        <p:spPr>
          <a:xfrm>
            <a:off x="5702937" y="3242528"/>
            <a:ext cx="77724" cy="77724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1" name="!!sig2"/>
          <p:cNvSpPr/>
          <p:nvPr/>
        </p:nvSpPr>
        <p:spPr>
          <a:xfrm>
            <a:off x="6310661" y="3156313"/>
            <a:ext cx="77724" cy="77724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2" name="!!sig3"/>
          <p:cNvSpPr/>
          <p:nvPr/>
        </p:nvSpPr>
        <p:spPr>
          <a:xfrm>
            <a:off x="6006799" y="3501172"/>
            <a:ext cx="77724" cy="77724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3" name="!!sig4"/>
          <p:cNvSpPr/>
          <p:nvPr/>
        </p:nvSpPr>
        <p:spPr>
          <a:xfrm>
            <a:off x="6513236" y="3587387"/>
            <a:ext cx="77724" cy="77724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4" name="Decision question"/>
          <p:cNvSpPr txBox="1"/>
          <p:nvPr/>
        </p:nvSpPr>
        <p:spPr>
          <a:xfrm>
            <a:off x="5090465" y="3931920"/>
            <a:ext cx="2011680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n-GB" sz="1700" b="1" dirty="0">
                <a:solidFill>
                  <a:srgbClr val="F3F1EC"/>
                </a:solidFill>
              </a:rPr>
              <a:t>SO WHAT</a:t>
            </a:r>
            <a:endParaRPr lang="en-GB" sz="1700"/>
          </a:p>
          <a:p>
            <a:pPr algn="ctr">
              <a:lnSpc>
                <a:spcPct val="90000"/>
              </a:lnSpc>
              <a:buNone/>
            </a:pPr>
            <a:r>
              <a:rPr lang="en-GB" sz="1700" b="1" dirty="0">
                <a:solidFill>
                  <a:srgbClr val="B7E64C"/>
                </a:solidFill>
              </a:rPr>
              <a:t>GETS PRIORITY?</a:t>
            </a:r>
            <a:endParaRPr lang="en-GB" sz="1700"/>
          </a:p>
        </p:txBody>
      </p:sp>
      <p:sp>
        <p:nvSpPr>
          <p:cNvPr id="135" name="Promise"/>
          <p:cNvSpPr txBox="1"/>
          <p:nvPr/>
        </p:nvSpPr>
        <p:spPr>
          <a:xfrm>
            <a:off x="685800" y="2514600"/>
            <a:ext cx="3749040" cy="3108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1050" b="1" spc="250" dirty="0">
                <a:solidFill>
                  <a:srgbClr val="6C35F2"/>
                </a:solidFill>
              </a:rPr>
              <a:t>THE PROMISE</a:t>
            </a:r>
            <a:endParaRPr lang="en-GB" sz="1050"/>
          </a:p>
          <a:p>
            <a:pPr algn="l">
              <a:lnSpc>
                <a:spcPct val="85000"/>
              </a:lnSpc>
              <a:buNone/>
            </a:pPr>
            <a:r>
              <a:rPr lang="en-GB" sz="8000" b="1" spc="-200" dirty="0">
                <a:solidFill>
                  <a:srgbClr val="6C35F2"/>
                </a:solidFill>
              </a:rPr>
              <a:t>80%</a:t>
            </a:r>
            <a:endParaRPr lang="en-GB" sz="8000"/>
          </a:p>
          <a:p>
            <a:pPr algn="l">
              <a:lnSpc>
                <a:spcPct val="100000"/>
              </a:lnSpc>
              <a:spcAft>
                <a:spcPts val="1200"/>
              </a:spcAft>
              <a:buNone/>
            </a:pPr>
            <a:r>
              <a:rPr lang="en-GB" sz="1300" b="0" dirty="0">
                <a:solidFill>
                  <a:srgbClr val="14151A"/>
                </a:solidFill>
              </a:rPr>
              <a:t>believe banks that embrace AI will develop a competitive edge</a:t>
            </a:r>
            <a:endParaRPr lang="en-GB" sz="1300"/>
          </a:p>
          <a:p>
            <a:pPr algn="l">
              <a:lnSpc>
                <a:spcPct val="85000"/>
              </a:lnSpc>
              <a:buNone/>
            </a:pPr>
            <a:r>
              <a:rPr lang="en-GB" sz="4400" b="1" spc="-100" dirty="0">
                <a:solidFill>
                  <a:srgbClr val="6C35F2"/>
                </a:solidFill>
              </a:rPr>
              <a:t>62%</a:t>
            </a:r>
            <a:endParaRPr lang="en-GB" sz="4400"/>
          </a:p>
          <a:p>
            <a:pPr algn="l">
              <a:lnSpc>
                <a:spcPct val="100000"/>
              </a:lnSpc>
              <a:buNone/>
            </a:pPr>
            <a:r>
              <a:rPr lang="en-GB" sz="1300" b="0" dirty="0">
                <a:solidFill>
                  <a:srgbClr val="14151A"/>
                </a:solidFill>
              </a:rPr>
              <a:t>expect a moderate to very high ROI from AI investments</a:t>
            </a:r>
            <a:endParaRPr lang="en-GB" sz="1300"/>
          </a:p>
        </p:txBody>
      </p:sp>
      <p:sp>
        <p:nvSpPr>
          <p:cNvPr id="136" name="Pressure"/>
          <p:cNvSpPr txBox="1"/>
          <p:nvPr/>
        </p:nvSpPr>
        <p:spPr>
          <a:xfrm>
            <a:off x="7772400" y="2514600"/>
            <a:ext cx="3730752" cy="3108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200"/>
              </a:spcAft>
              <a:buNone/>
            </a:pPr>
            <a:r>
              <a:rPr lang="en-GB" sz="1050" b="1" spc="250" dirty="0">
                <a:solidFill>
                  <a:srgbClr val="1F4FD8"/>
                </a:solidFill>
              </a:rPr>
              <a:t>THE PRESSURE</a:t>
            </a:r>
            <a:endParaRPr lang="en-GB" sz="1050"/>
          </a:p>
          <a:p>
            <a:pPr algn="r">
              <a:lnSpc>
                <a:spcPct val="85000"/>
              </a:lnSpc>
              <a:buNone/>
            </a:pPr>
            <a:r>
              <a:rPr lang="en-GB" sz="8000" b="1" spc="-200" dirty="0">
                <a:solidFill>
                  <a:srgbClr val="1F4FD8"/>
                </a:solidFill>
              </a:rPr>
              <a:t>70%</a:t>
            </a:r>
            <a:endParaRPr lang="en-GB" sz="8000"/>
          </a:p>
          <a:p>
            <a:pPr algn="r">
              <a:lnSpc>
                <a:spcPct val="100000"/>
              </a:lnSpc>
              <a:spcAft>
                <a:spcPts val="1200"/>
              </a:spcAft>
              <a:buNone/>
            </a:pPr>
            <a:r>
              <a:rPr lang="en-GB" sz="1300" b="0" dirty="0">
                <a:solidFill>
                  <a:srgbClr val="14151A"/>
                </a:solidFill>
              </a:rPr>
              <a:t>of shareholders expect to see immediate ROI on AI investment</a:t>
            </a:r>
            <a:endParaRPr lang="en-GB" sz="1300"/>
          </a:p>
          <a:p>
            <a:pPr algn="r">
              <a:lnSpc>
                <a:spcPct val="85000"/>
              </a:lnSpc>
              <a:buNone/>
            </a:pPr>
            <a:r>
              <a:rPr lang="en-GB" sz="4400" b="1" spc="-100" dirty="0">
                <a:solidFill>
                  <a:srgbClr val="1F4FD8"/>
                </a:solidFill>
              </a:rPr>
              <a:t>13%</a:t>
            </a:r>
            <a:endParaRPr lang="en-GB" sz="4400"/>
          </a:p>
          <a:p>
            <a:pPr algn="r">
              <a:lnSpc>
                <a:spcPct val="100000"/>
              </a:lnSpc>
              <a:buNone/>
            </a:pPr>
            <a:r>
              <a:rPr lang="en-GB" sz="1300" b="0" dirty="0">
                <a:solidFill>
                  <a:srgbClr val="14151A"/>
                </a:solidFill>
              </a:rPr>
              <a:t>have so far experienced a high revenue contribution from AI (26% any revenue growth)</a:t>
            </a:r>
            <a:endParaRPr lang="en-GB" sz="1300"/>
          </a:p>
        </p:txBody>
      </p:sp>
      <p:sp>
        <p:nvSpPr>
          <p:cNvPr id="137" name="Goals"/>
          <p:cNvSpPr txBox="1"/>
          <p:nvPr/>
        </p:nvSpPr>
        <p:spPr>
          <a:xfrm>
            <a:off x="548640" y="5760720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50" b="1" spc="150" dirty="0">
                <a:solidFill>
                  <a:srgbClr val="14151A"/>
                </a:solidFill>
              </a:rPr>
              <a:t xml:space="preserve">WHAT BANKS ARE AIMING AT   </a:t>
            </a:r>
            <a:r>
              <a:rPr lang="en-GB" sz="1100" b="0" dirty="0">
                <a:solidFill>
                  <a:srgbClr val="64635F"/>
                </a:solidFill>
              </a:rPr>
              <a:t>68% seek to reduce costs  ·  42% aim to enhance the customer experience  ·  66% have already achieved cost savings</a:t>
            </a:r>
            <a:endParaRPr lang="en-GB" sz="1100"/>
          </a:p>
        </p:txBody>
      </p:sp>
      <p:sp>
        <p:nvSpPr>
          <p:cNvPr id="138" name="Source"/>
          <p:cNvSpPr txBox="1"/>
          <p:nvPr/>
        </p:nvSpPr>
        <p:spPr>
          <a:xfrm>
            <a:off x="548640" y="6035040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00" b="0" dirty="0">
                <a:solidFill>
                  <a:srgbClr val="64635F"/>
                </a:solidFill>
              </a:rPr>
              <a:t>Source: KPMG in Thailand, “You can with AI – But what should your priorities be?”, 24 April 2025, p.6. Expectation vs proof is an editorial framing of the source statistics.</a:t>
            </a:r>
            <a:endParaRPr lang="en-GB" sz="9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7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7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5" grpId="0" animBg="1"/>
      <p:bldP spid="16" grpId="0" animBg="1"/>
      <p:bldP spid="136" grpId="0" animBg="1"/>
      <p:bldP spid="137" grpId="0" animBg="1"/>
    </p:bld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49808"/>
            <a:ext cx="10058400" cy="1188720"/>
          </a:xfr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AI CAN CREATE VALUE.</a:t>
            </a:r>
            <a:endParaRPr lang="en-GB" sz="3400"/>
          </a:p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BUT VALUE ISN’T EVENLY DISTRIBUTED.</a:t>
            </a:r>
            <a:endParaRPr lang="en-GB" sz="3400"/>
          </a:p>
        </p:txBody>
      </p:sp>
      <p:sp>
        <p:nvSpPr>
          <p:cNvPr id="3" name="Text Placeholder 2"/>
          <p:cNvSpPr>
            <a:spLocks noGrp="1"/>
          </p:cNvSpPr>
          <p:nvPr>
            <p:ph type="body" idx="10" sz="quarter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050" b="1" spc="250" dirty="0">
                <a:solidFill>
                  <a:srgbClr val="6C35F2"/>
                </a:solidFill>
              </a:rPr>
              <a:t>02  ·  THE OPPORTUNITY</a:t>
            </a:r>
            <a:endParaRPr lang="en-GB" sz="1050"/>
          </a:p>
        </p:txBody>
      </p:sp>
      <p:sp>
        <p:nvSpPr>
          <p:cNvPr id="4" name="!!prog0"/>
          <p:cNvSpPr/>
          <p:nvPr/>
        </p:nvSpPr>
        <p:spPr>
          <a:xfrm>
            <a:off x="1032586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" name="!!prog1"/>
          <p:cNvSpPr/>
          <p:nvPr/>
        </p:nvSpPr>
        <p:spPr>
          <a:xfrm>
            <a:off x="1046759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!!prog2"/>
          <p:cNvSpPr/>
          <p:nvPr/>
        </p:nvSpPr>
        <p:spPr>
          <a:xfrm>
            <a:off x="1060932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" name="!!prog3"/>
          <p:cNvSpPr/>
          <p:nvPr/>
        </p:nvSpPr>
        <p:spPr>
          <a:xfrm>
            <a:off x="1075105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!!prog4"/>
          <p:cNvSpPr/>
          <p:nvPr/>
        </p:nvSpPr>
        <p:spPr>
          <a:xfrm>
            <a:off x="1089279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!!prog5"/>
          <p:cNvSpPr/>
          <p:nvPr/>
        </p:nvSpPr>
        <p:spPr>
          <a:xfrm>
            <a:off x="1103452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" name="!!prog6"/>
          <p:cNvSpPr/>
          <p:nvPr/>
        </p:nvSpPr>
        <p:spPr>
          <a:xfrm>
            <a:off x="1117625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!!prog7"/>
          <p:cNvSpPr/>
          <p:nvPr/>
        </p:nvSpPr>
        <p:spPr>
          <a:xfrm>
            <a:off x="1131798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!!prog8"/>
          <p:cNvSpPr/>
          <p:nvPr/>
        </p:nvSpPr>
        <p:spPr>
          <a:xfrm>
            <a:off x="1145971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!!prog9"/>
          <p:cNvSpPr/>
          <p:nvPr/>
        </p:nvSpPr>
        <p:spPr>
          <a:xfrm>
            <a:off x="1160145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" name="!!progActive"/>
          <p:cNvSpPr/>
          <p:nvPr/>
        </p:nvSpPr>
        <p:spPr>
          <a:xfrm>
            <a:off x="10584180" y="489204"/>
            <a:ext cx="118872" cy="118872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!!d000"/>
          <p:cNvSpPr/>
          <p:nvPr/>
        </p:nvSpPr>
        <p:spPr>
          <a:xfrm>
            <a:off x="5004054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6" name="!!d001"/>
          <p:cNvSpPr/>
          <p:nvPr/>
        </p:nvSpPr>
        <p:spPr>
          <a:xfrm>
            <a:off x="5489389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7" name="!!d002"/>
          <p:cNvSpPr/>
          <p:nvPr/>
        </p:nvSpPr>
        <p:spPr>
          <a:xfrm>
            <a:off x="5974725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8" name="!!d003"/>
          <p:cNvSpPr/>
          <p:nvPr/>
        </p:nvSpPr>
        <p:spPr>
          <a:xfrm>
            <a:off x="6460060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9" name="!!d004"/>
          <p:cNvSpPr/>
          <p:nvPr/>
        </p:nvSpPr>
        <p:spPr>
          <a:xfrm>
            <a:off x="6945396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0" name="!!d005"/>
          <p:cNvSpPr/>
          <p:nvPr/>
        </p:nvSpPr>
        <p:spPr>
          <a:xfrm>
            <a:off x="7430731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1" name="!!d006"/>
          <p:cNvSpPr/>
          <p:nvPr/>
        </p:nvSpPr>
        <p:spPr>
          <a:xfrm>
            <a:off x="7916066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2" name="!!d007"/>
          <p:cNvSpPr/>
          <p:nvPr/>
        </p:nvSpPr>
        <p:spPr>
          <a:xfrm>
            <a:off x="8401402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3" name="!!d008"/>
          <p:cNvSpPr/>
          <p:nvPr/>
        </p:nvSpPr>
        <p:spPr>
          <a:xfrm>
            <a:off x="8886737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4" name="!!d009"/>
          <p:cNvSpPr/>
          <p:nvPr/>
        </p:nvSpPr>
        <p:spPr>
          <a:xfrm>
            <a:off x="9372072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5" name="!!d010"/>
          <p:cNvSpPr/>
          <p:nvPr/>
        </p:nvSpPr>
        <p:spPr>
          <a:xfrm>
            <a:off x="9857408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6" name="!!d011"/>
          <p:cNvSpPr/>
          <p:nvPr/>
        </p:nvSpPr>
        <p:spPr>
          <a:xfrm>
            <a:off x="10342743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7" name="!!d012"/>
          <p:cNvSpPr/>
          <p:nvPr/>
        </p:nvSpPr>
        <p:spPr>
          <a:xfrm>
            <a:off x="10828079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8" name="!!d013"/>
          <p:cNvSpPr/>
          <p:nvPr/>
        </p:nvSpPr>
        <p:spPr>
          <a:xfrm>
            <a:off x="11313414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9" name="!!d014"/>
          <p:cNvSpPr/>
          <p:nvPr/>
        </p:nvSpPr>
        <p:spPr>
          <a:xfrm>
            <a:off x="5004054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0" name="!!d015"/>
          <p:cNvSpPr/>
          <p:nvPr/>
        </p:nvSpPr>
        <p:spPr>
          <a:xfrm>
            <a:off x="5489389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1" name="!!d016"/>
          <p:cNvSpPr/>
          <p:nvPr/>
        </p:nvSpPr>
        <p:spPr>
          <a:xfrm>
            <a:off x="5974725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2" name="!!d017"/>
          <p:cNvSpPr/>
          <p:nvPr/>
        </p:nvSpPr>
        <p:spPr>
          <a:xfrm>
            <a:off x="6460060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3" name="!!d018"/>
          <p:cNvSpPr/>
          <p:nvPr/>
        </p:nvSpPr>
        <p:spPr>
          <a:xfrm>
            <a:off x="6945396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4" name="!!d019"/>
          <p:cNvSpPr/>
          <p:nvPr/>
        </p:nvSpPr>
        <p:spPr>
          <a:xfrm>
            <a:off x="7430731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5" name="!!d020"/>
          <p:cNvSpPr/>
          <p:nvPr/>
        </p:nvSpPr>
        <p:spPr>
          <a:xfrm>
            <a:off x="7916066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6" name="!!d021"/>
          <p:cNvSpPr/>
          <p:nvPr/>
        </p:nvSpPr>
        <p:spPr>
          <a:xfrm>
            <a:off x="8401402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7" name="!!d022"/>
          <p:cNvSpPr/>
          <p:nvPr/>
        </p:nvSpPr>
        <p:spPr>
          <a:xfrm>
            <a:off x="8886737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8" name="!!d023"/>
          <p:cNvSpPr/>
          <p:nvPr/>
        </p:nvSpPr>
        <p:spPr>
          <a:xfrm>
            <a:off x="9372072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9" name="!!d024"/>
          <p:cNvSpPr/>
          <p:nvPr/>
        </p:nvSpPr>
        <p:spPr>
          <a:xfrm>
            <a:off x="9857408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0" name="!!d025"/>
          <p:cNvSpPr/>
          <p:nvPr/>
        </p:nvSpPr>
        <p:spPr>
          <a:xfrm>
            <a:off x="10342743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1" name="!!d026"/>
          <p:cNvSpPr/>
          <p:nvPr/>
        </p:nvSpPr>
        <p:spPr>
          <a:xfrm>
            <a:off x="10828079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2" name="!!d027"/>
          <p:cNvSpPr/>
          <p:nvPr/>
        </p:nvSpPr>
        <p:spPr>
          <a:xfrm>
            <a:off x="11313414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3" name="!!d028"/>
          <p:cNvSpPr/>
          <p:nvPr/>
        </p:nvSpPr>
        <p:spPr>
          <a:xfrm>
            <a:off x="5004054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4" name="!!d029"/>
          <p:cNvSpPr/>
          <p:nvPr/>
        </p:nvSpPr>
        <p:spPr>
          <a:xfrm>
            <a:off x="5489389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5" name="!!d030"/>
          <p:cNvSpPr/>
          <p:nvPr/>
        </p:nvSpPr>
        <p:spPr>
          <a:xfrm>
            <a:off x="5974725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6" name="!!d031"/>
          <p:cNvSpPr/>
          <p:nvPr/>
        </p:nvSpPr>
        <p:spPr>
          <a:xfrm>
            <a:off x="6460060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7" name="!!d032"/>
          <p:cNvSpPr/>
          <p:nvPr/>
        </p:nvSpPr>
        <p:spPr>
          <a:xfrm>
            <a:off x="6945396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8" name="!!d033"/>
          <p:cNvSpPr/>
          <p:nvPr/>
        </p:nvSpPr>
        <p:spPr>
          <a:xfrm>
            <a:off x="7430731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9" name="!!d034"/>
          <p:cNvSpPr/>
          <p:nvPr/>
        </p:nvSpPr>
        <p:spPr>
          <a:xfrm>
            <a:off x="7916066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0" name="!!d035"/>
          <p:cNvSpPr/>
          <p:nvPr/>
        </p:nvSpPr>
        <p:spPr>
          <a:xfrm>
            <a:off x="8401402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1" name="!!d036"/>
          <p:cNvSpPr/>
          <p:nvPr/>
        </p:nvSpPr>
        <p:spPr>
          <a:xfrm>
            <a:off x="8886737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2" name="!!d037"/>
          <p:cNvSpPr/>
          <p:nvPr/>
        </p:nvSpPr>
        <p:spPr>
          <a:xfrm>
            <a:off x="9372072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3" name="!!d038"/>
          <p:cNvSpPr/>
          <p:nvPr/>
        </p:nvSpPr>
        <p:spPr>
          <a:xfrm>
            <a:off x="9857408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4" name="!!d039"/>
          <p:cNvSpPr/>
          <p:nvPr/>
        </p:nvSpPr>
        <p:spPr>
          <a:xfrm>
            <a:off x="10342743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5" name="!!d040"/>
          <p:cNvSpPr/>
          <p:nvPr/>
        </p:nvSpPr>
        <p:spPr>
          <a:xfrm>
            <a:off x="10828079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6" name="!!d041"/>
          <p:cNvSpPr/>
          <p:nvPr/>
        </p:nvSpPr>
        <p:spPr>
          <a:xfrm>
            <a:off x="11313414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7" name="!!d042"/>
          <p:cNvSpPr/>
          <p:nvPr/>
        </p:nvSpPr>
        <p:spPr>
          <a:xfrm>
            <a:off x="5004054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8" name="!!d043"/>
          <p:cNvSpPr/>
          <p:nvPr/>
        </p:nvSpPr>
        <p:spPr>
          <a:xfrm>
            <a:off x="5489389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9" name="!!d044"/>
          <p:cNvSpPr/>
          <p:nvPr/>
        </p:nvSpPr>
        <p:spPr>
          <a:xfrm>
            <a:off x="5974725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0" name="!!d045"/>
          <p:cNvSpPr/>
          <p:nvPr/>
        </p:nvSpPr>
        <p:spPr>
          <a:xfrm>
            <a:off x="6460060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1" name="!!d046"/>
          <p:cNvSpPr/>
          <p:nvPr/>
        </p:nvSpPr>
        <p:spPr>
          <a:xfrm>
            <a:off x="6945396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2" name="!!d047"/>
          <p:cNvSpPr/>
          <p:nvPr/>
        </p:nvSpPr>
        <p:spPr>
          <a:xfrm>
            <a:off x="7430731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3" name="!!d048"/>
          <p:cNvSpPr/>
          <p:nvPr/>
        </p:nvSpPr>
        <p:spPr>
          <a:xfrm>
            <a:off x="7916066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4" name="!!d049"/>
          <p:cNvSpPr/>
          <p:nvPr/>
        </p:nvSpPr>
        <p:spPr>
          <a:xfrm>
            <a:off x="8401402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5" name="!!d050"/>
          <p:cNvSpPr/>
          <p:nvPr/>
        </p:nvSpPr>
        <p:spPr>
          <a:xfrm>
            <a:off x="8886737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6" name="!!d051"/>
          <p:cNvSpPr/>
          <p:nvPr/>
        </p:nvSpPr>
        <p:spPr>
          <a:xfrm>
            <a:off x="9372072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7" name="!!d052"/>
          <p:cNvSpPr/>
          <p:nvPr/>
        </p:nvSpPr>
        <p:spPr>
          <a:xfrm>
            <a:off x="9857408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8" name="!!d053"/>
          <p:cNvSpPr/>
          <p:nvPr/>
        </p:nvSpPr>
        <p:spPr>
          <a:xfrm>
            <a:off x="10342743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9" name="!!d054"/>
          <p:cNvSpPr/>
          <p:nvPr/>
        </p:nvSpPr>
        <p:spPr>
          <a:xfrm>
            <a:off x="10828079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0" name="!!d055"/>
          <p:cNvSpPr/>
          <p:nvPr/>
        </p:nvSpPr>
        <p:spPr>
          <a:xfrm>
            <a:off x="11313414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1" name="!!d056"/>
          <p:cNvSpPr/>
          <p:nvPr/>
        </p:nvSpPr>
        <p:spPr>
          <a:xfrm>
            <a:off x="5004054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2" name="!!d057"/>
          <p:cNvSpPr/>
          <p:nvPr/>
        </p:nvSpPr>
        <p:spPr>
          <a:xfrm>
            <a:off x="5489389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3" name="!!d058"/>
          <p:cNvSpPr/>
          <p:nvPr/>
        </p:nvSpPr>
        <p:spPr>
          <a:xfrm>
            <a:off x="5974725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4" name="!!d059"/>
          <p:cNvSpPr/>
          <p:nvPr/>
        </p:nvSpPr>
        <p:spPr>
          <a:xfrm>
            <a:off x="6460060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5" name="!!d060"/>
          <p:cNvSpPr/>
          <p:nvPr/>
        </p:nvSpPr>
        <p:spPr>
          <a:xfrm>
            <a:off x="6945396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6" name="!!d061"/>
          <p:cNvSpPr/>
          <p:nvPr/>
        </p:nvSpPr>
        <p:spPr>
          <a:xfrm>
            <a:off x="7430731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7" name="!!d062"/>
          <p:cNvSpPr/>
          <p:nvPr/>
        </p:nvSpPr>
        <p:spPr>
          <a:xfrm>
            <a:off x="7916066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8" name="!!d063"/>
          <p:cNvSpPr/>
          <p:nvPr/>
        </p:nvSpPr>
        <p:spPr>
          <a:xfrm>
            <a:off x="8401402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9" name="!!d064"/>
          <p:cNvSpPr/>
          <p:nvPr/>
        </p:nvSpPr>
        <p:spPr>
          <a:xfrm>
            <a:off x="8886737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0" name="!!d065"/>
          <p:cNvSpPr/>
          <p:nvPr/>
        </p:nvSpPr>
        <p:spPr>
          <a:xfrm>
            <a:off x="9372072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1" name="!!d066"/>
          <p:cNvSpPr/>
          <p:nvPr/>
        </p:nvSpPr>
        <p:spPr>
          <a:xfrm>
            <a:off x="9857408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2" name="!!d067"/>
          <p:cNvSpPr/>
          <p:nvPr/>
        </p:nvSpPr>
        <p:spPr>
          <a:xfrm>
            <a:off x="10342743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3" name="!!d068"/>
          <p:cNvSpPr/>
          <p:nvPr/>
        </p:nvSpPr>
        <p:spPr>
          <a:xfrm>
            <a:off x="10828079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4" name="!!d069"/>
          <p:cNvSpPr/>
          <p:nvPr/>
        </p:nvSpPr>
        <p:spPr>
          <a:xfrm>
            <a:off x="11313414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5" name="!!d070"/>
          <p:cNvSpPr/>
          <p:nvPr/>
        </p:nvSpPr>
        <p:spPr>
          <a:xfrm>
            <a:off x="5004054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6" name="!!d071"/>
          <p:cNvSpPr/>
          <p:nvPr/>
        </p:nvSpPr>
        <p:spPr>
          <a:xfrm>
            <a:off x="5489389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7" name="!!d072"/>
          <p:cNvSpPr/>
          <p:nvPr/>
        </p:nvSpPr>
        <p:spPr>
          <a:xfrm>
            <a:off x="5974725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8" name="!!d073"/>
          <p:cNvSpPr/>
          <p:nvPr/>
        </p:nvSpPr>
        <p:spPr>
          <a:xfrm>
            <a:off x="6460060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9" name="!!d074"/>
          <p:cNvSpPr/>
          <p:nvPr/>
        </p:nvSpPr>
        <p:spPr>
          <a:xfrm>
            <a:off x="6945396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0" name="!!d075"/>
          <p:cNvSpPr/>
          <p:nvPr/>
        </p:nvSpPr>
        <p:spPr>
          <a:xfrm>
            <a:off x="7430731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1" name="!!d076"/>
          <p:cNvSpPr/>
          <p:nvPr/>
        </p:nvSpPr>
        <p:spPr>
          <a:xfrm>
            <a:off x="7916066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2" name="!!d077"/>
          <p:cNvSpPr/>
          <p:nvPr/>
        </p:nvSpPr>
        <p:spPr>
          <a:xfrm>
            <a:off x="8401402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3" name="!!d078"/>
          <p:cNvSpPr/>
          <p:nvPr/>
        </p:nvSpPr>
        <p:spPr>
          <a:xfrm>
            <a:off x="8886737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4" name="!!d079"/>
          <p:cNvSpPr/>
          <p:nvPr/>
        </p:nvSpPr>
        <p:spPr>
          <a:xfrm>
            <a:off x="9372072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5" name="!!d080"/>
          <p:cNvSpPr/>
          <p:nvPr/>
        </p:nvSpPr>
        <p:spPr>
          <a:xfrm>
            <a:off x="9857408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6" name="!!d081"/>
          <p:cNvSpPr/>
          <p:nvPr/>
        </p:nvSpPr>
        <p:spPr>
          <a:xfrm>
            <a:off x="10342743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7" name="!!d082"/>
          <p:cNvSpPr/>
          <p:nvPr/>
        </p:nvSpPr>
        <p:spPr>
          <a:xfrm>
            <a:off x="10828079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8" name="!!d083"/>
          <p:cNvSpPr/>
          <p:nvPr/>
        </p:nvSpPr>
        <p:spPr>
          <a:xfrm>
            <a:off x="11313414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9" name="!!d084"/>
          <p:cNvSpPr/>
          <p:nvPr/>
        </p:nvSpPr>
        <p:spPr>
          <a:xfrm>
            <a:off x="5004054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0" name="!!d085"/>
          <p:cNvSpPr/>
          <p:nvPr/>
        </p:nvSpPr>
        <p:spPr>
          <a:xfrm>
            <a:off x="5489389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1" name="!!d086"/>
          <p:cNvSpPr/>
          <p:nvPr/>
        </p:nvSpPr>
        <p:spPr>
          <a:xfrm>
            <a:off x="5974725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2" name="!!d087"/>
          <p:cNvSpPr/>
          <p:nvPr/>
        </p:nvSpPr>
        <p:spPr>
          <a:xfrm>
            <a:off x="6460060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3" name="!!d088"/>
          <p:cNvSpPr/>
          <p:nvPr/>
        </p:nvSpPr>
        <p:spPr>
          <a:xfrm>
            <a:off x="6945396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4" name="!!d089"/>
          <p:cNvSpPr/>
          <p:nvPr/>
        </p:nvSpPr>
        <p:spPr>
          <a:xfrm>
            <a:off x="7430731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5" name="!!d090"/>
          <p:cNvSpPr/>
          <p:nvPr/>
        </p:nvSpPr>
        <p:spPr>
          <a:xfrm>
            <a:off x="7916066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6" name="!!d091"/>
          <p:cNvSpPr/>
          <p:nvPr/>
        </p:nvSpPr>
        <p:spPr>
          <a:xfrm>
            <a:off x="8401402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7" name="!!d092"/>
          <p:cNvSpPr/>
          <p:nvPr/>
        </p:nvSpPr>
        <p:spPr>
          <a:xfrm>
            <a:off x="8886737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8" name="!!d093"/>
          <p:cNvSpPr/>
          <p:nvPr/>
        </p:nvSpPr>
        <p:spPr>
          <a:xfrm>
            <a:off x="9372072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9" name="!!d094"/>
          <p:cNvSpPr/>
          <p:nvPr/>
        </p:nvSpPr>
        <p:spPr>
          <a:xfrm>
            <a:off x="9857408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0" name="!!d095"/>
          <p:cNvSpPr/>
          <p:nvPr/>
        </p:nvSpPr>
        <p:spPr>
          <a:xfrm>
            <a:off x="10342743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1" name="!!d096"/>
          <p:cNvSpPr/>
          <p:nvPr/>
        </p:nvSpPr>
        <p:spPr>
          <a:xfrm>
            <a:off x="10828079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2" name="!!d097"/>
          <p:cNvSpPr/>
          <p:nvPr/>
        </p:nvSpPr>
        <p:spPr>
          <a:xfrm>
            <a:off x="11313414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3" name="!!d098"/>
          <p:cNvSpPr/>
          <p:nvPr/>
        </p:nvSpPr>
        <p:spPr>
          <a:xfrm>
            <a:off x="5004054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4" name="!!d099"/>
          <p:cNvSpPr/>
          <p:nvPr/>
        </p:nvSpPr>
        <p:spPr>
          <a:xfrm>
            <a:off x="5489389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5" name="!!d100"/>
          <p:cNvSpPr/>
          <p:nvPr/>
        </p:nvSpPr>
        <p:spPr>
          <a:xfrm>
            <a:off x="5974725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6" name="!!d101"/>
          <p:cNvSpPr/>
          <p:nvPr/>
        </p:nvSpPr>
        <p:spPr>
          <a:xfrm>
            <a:off x="6460060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7" name="!!d102"/>
          <p:cNvSpPr/>
          <p:nvPr/>
        </p:nvSpPr>
        <p:spPr>
          <a:xfrm>
            <a:off x="6945396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8" name="!!d103"/>
          <p:cNvSpPr/>
          <p:nvPr/>
        </p:nvSpPr>
        <p:spPr>
          <a:xfrm>
            <a:off x="7430731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9" name="!!d104"/>
          <p:cNvSpPr/>
          <p:nvPr/>
        </p:nvSpPr>
        <p:spPr>
          <a:xfrm>
            <a:off x="7916066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0" name="!!d105"/>
          <p:cNvSpPr/>
          <p:nvPr/>
        </p:nvSpPr>
        <p:spPr>
          <a:xfrm>
            <a:off x="8401402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1" name="!!d106"/>
          <p:cNvSpPr/>
          <p:nvPr/>
        </p:nvSpPr>
        <p:spPr>
          <a:xfrm>
            <a:off x="8886737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2" name="!!d107"/>
          <p:cNvSpPr/>
          <p:nvPr/>
        </p:nvSpPr>
        <p:spPr>
          <a:xfrm>
            <a:off x="9372072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3" name="!!d108"/>
          <p:cNvSpPr/>
          <p:nvPr/>
        </p:nvSpPr>
        <p:spPr>
          <a:xfrm>
            <a:off x="9857408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4" name="!!d109"/>
          <p:cNvSpPr/>
          <p:nvPr/>
        </p:nvSpPr>
        <p:spPr>
          <a:xfrm>
            <a:off x="10342743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5" name="!!d110"/>
          <p:cNvSpPr/>
          <p:nvPr/>
        </p:nvSpPr>
        <p:spPr>
          <a:xfrm>
            <a:off x="10828079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6" name="!!d111"/>
          <p:cNvSpPr/>
          <p:nvPr/>
        </p:nvSpPr>
        <p:spPr>
          <a:xfrm>
            <a:off x="11313414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127" name="!!axX"/>
          <p:cNvCxnSpPr/>
          <p:nvPr/>
        </p:nvCxnSpPr>
        <p:spPr>
          <a:xfrm>
            <a:off x="4754880" y="5760720"/>
            <a:ext cx="6766560" cy="0"/>
          </a:xfrm>
          <a:prstGeom prst="line">
            <a:avLst/>
          </a:prstGeom>
          <a:ln w="15875">
            <a:solidFill>
              <a:srgbClr val="14151A"/>
            </a:solidFill>
            <a:tailEnd type="triangle" w="med" len="med"/>
          </a:ln>
        </p:spPr>
      </p:cxnSp>
      <p:cxnSp>
        <p:nvCxnSpPr>
          <p:cNvPr id="128" name="!!axY"/>
          <p:cNvCxnSpPr/>
          <p:nvPr/>
        </p:nvCxnSpPr>
        <p:spPr>
          <a:xfrm flipV="1">
            <a:off x="4754880" y="2148840"/>
            <a:ext cx="0" cy="3611880"/>
          </a:xfrm>
          <a:prstGeom prst="line">
            <a:avLst/>
          </a:prstGeom>
          <a:ln w="15875">
            <a:solidFill>
              <a:srgbClr val="14151A"/>
            </a:solidFill>
            <a:tailEnd type="triangle" w="med" len="med"/>
          </a:ln>
        </p:spPr>
      </p:cxnSp>
      <p:sp>
        <p:nvSpPr>
          <p:cNvPr id="129" name="!!axXl"/>
          <p:cNvSpPr txBox="1"/>
          <p:nvPr/>
        </p:nvSpPr>
        <p:spPr>
          <a:xfrm>
            <a:off x="4846320" y="5824728"/>
            <a:ext cx="667512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950" b="1" spc="150" dirty="0">
                <a:solidFill>
                  <a:srgbClr val="14151A"/>
                </a:solidFill>
              </a:rPr>
              <a:t>EASE OF CAPTURE  →</a:t>
            </a:r>
            <a:endParaRPr lang="en-GB" sz="950"/>
          </a:p>
        </p:txBody>
      </p:sp>
      <p:sp>
        <p:nvSpPr>
          <p:cNvPr id="130" name="!!axYl"/>
          <p:cNvSpPr txBox="1"/>
          <p:nvPr/>
        </p:nvSpPr>
        <p:spPr>
          <a:xfrm>
            <a:off x="4864608" y="1938528"/>
            <a:ext cx="64008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50" b="1" spc="150" dirty="0">
                <a:solidFill>
                  <a:srgbClr val="14151A"/>
                </a:solidFill>
              </a:rPr>
              <a:t>↑  VALUE POTENTIAL  (points of salary cost)</a:t>
            </a:r>
            <a:endParaRPr lang="en-GB" sz="950"/>
          </a:p>
        </p:txBody>
      </p:sp>
      <p:sp>
        <p:nvSpPr>
          <p:cNvPr id="131" name="Size of prize"/>
          <p:cNvSpPr txBox="1"/>
          <p:nvPr/>
        </p:nvSpPr>
        <p:spPr>
          <a:xfrm>
            <a:off x="548640" y="2240280"/>
            <a:ext cx="3840480" cy="274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800"/>
              </a:spcAft>
              <a:buNone/>
            </a:pPr>
            <a:r>
              <a:rPr lang="en-GB" sz="950" b="1" spc="200" dirty="0">
                <a:solidFill>
                  <a:srgbClr val="64635F"/>
                </a:solidFill>
              </a:rPr>
              <a:t>THE SIZE OF THE PRIZE</a:t>
            </a:r>
            <a:endParaRPr lang="en-GB" sz="950"/>
          </a:p>
          <a:p>
            <a:pPr algn="l">
              <a:buNone/>
            </a:pPr>
            <a:r>
              <a:rPr lang="en-GB" sz="950" b="1" spc="150" dirty="0">
                <a:solidFill>
                  <a:srgbClr val="14151A"/>
                </a:solidFill>
              </a:rPr>
              <a:t>ACROSS SECTORS</a:t>
            </a:r>
            <a:endParaRPr lang="en-GB" sz="950"/>
          </a:p>
          <a:p>
            <a:pPr algn="l">
              <a:lnSpc>
                <a:spcPct val="95000"/>
              </a:lnSpc>
              <a:buNone/>
            </a:pPr>
            <a:r>
              <a:rPr lang="en-GB" sz="3000" b="1" dirty="0">
                <a:solidFill>
                  <a:srgbClr val="14151A"/>
                </a:solidFill>
              </a:rPr>
              <a:t>19–23%</a:t>
            </a:r>
            <a:r>
              <a:rPr lang="en-GB" sz="1200" b="0" dirty="0">
                <a:solidFill>
                  <a:srgbClr val="64635F"/>
                </a:solidFill>
              </a:rPr>
              <a:t xml:space="preserve">  of salary cost</a:t>
            </a:r>
            <a:endParaRPr lang="en-GB" sz="3000"/>
          </a:p>
          <a:p>
            <a:pPr algn="l">
              <a:lnSpc>
                <a:spcPct val="95000"/>
              </a:lnSpc>
              <a:spcAft>
                <a:spcPts val="1200"/>
              </a:spcAft>
              <a:buNone/>
            </a:pPr>
            <a:r>
              <a:rPr lang="en-GB" sz="3000" b="1" dirty="0">
                <a:solidFill>
                  <a:srgbClr val="14151A"/>
                </a:solidFill>
              </a:rPr>
              <a:t>4–18%</a:t>
            </a:r>
            <a:r>
              <a:rPr lang="en-GB" sz="1200" b="0" dirty="0">
                <a:solidFill>
                  <a:srgbClr val="64635F"/>
                </a:solidFill>
              </a:rPr>
              <a:t xml:space="preserve">  of EBITDA</a:t>
            </a:r>
            <a:endParaRPr lang="en-GB" sz="3000"/>
          </a:p>
          <a:p>
            <a:pPr algn="l">
              <a:buNone/>
            </a:pPr>
            <a:r>
              <a:rPr lang="en-GB" sz="950" b="1" spc="150" dirty="0">
                <a:solidFill>
                  <a:srgbClr val="1F4FD8"/>
                </a:solidFill>
              </a:rPr>
              <a:t>FINANCIAL SERVICES</a:t>
            </a:r>
            <a:endParaRPr lang="en-GB" sz="950"/>
          </a:p>
          <a:p>
            <a:pPr algn="l">
              <a:lnSpc>
                <a:spcPct val="95000"/>
              </a:lnSpc>
              <a:buNone/>
            </a:pPr>
            <a:r>
              <a:rPr lang="en-GB" sz="3000" b="1" dirty="0">
                <a:solidFill>
                  <a:srgbClr val="1F4FD8"/>
                </a:solidFill>
              </a:rPr>
              <a:t>22.5%</a:t>
            </a:r>
            <a:r>
              <a:rPr lang="en-GB" sz="1200" b="0" dirty="0">
                <a:solidFill>
                  <a:srgbClr val="64635F"/>
                </a:solidFill>
              </a:rPr>
              <a:t xml:space="preserve">  of salary cost</a:t>
            </a:r>
            <a:endParaRPr lang="en-GB" sz="3000"/>
          </a:p>
          <a:p>
            <a:pPr algn="l">
              <a:lnSpc>
                <a:spcPct val="95000"/>
              </a:lnSpc>
              <a:buNone/>
            </a:pPr>
            <a:r>
              <a:rPr lang="en-GB" sz="3000" b="1" dirty="0">
                <a:solidFill>
                  <a:srgbClr val="1F4FD8"/>
                </a:solidFill>
              </a:rPr>
              <a:t>10.8%</a:t>
            </a:r>
            <a:r>
              <a:rPr lang="en-GB" sz="1200" b="0" dirty="0">
                <a:solidFill>
                  <a:srgbClr val="64635F"/>
                </a:solidFill>
              </a:rPr>
              <a:t xml:space="preserve">  of EBITDA</a:t>
            </a:r>
            <a:endParaRPr lang="en-GB" sz="3000"/>
          </a:p>
        </p:txBody>
      </p:sp>
      <p:sp>
        <p:nvSpPr>
          <p:cNvPr id="132" name="Takeaway"/>
          <p:cNvSpPr txBox="1"/>
          <p:nvPr/>
        </p:nvSpPr>
        <p:spPr>
          <a:xfrm>
            <a:off x="548640" y="5074920"/>
            <a:ext cx="3840480" cy="777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</a:pPr>
            <a:r>
              <a:rPr lang="en-GB" sz="1700" b="1" dirty="0">
                <a:solidFill>
                  <a:srgbClr val="14151A"/>
                </a:solidFill>
              </a:rPr>
              <a:t>The biggest opportunity is not always the easiest one to capture.</a:t>
            </a:r>
            <a:endParaRPr lang="en-GB" sz="1700"/>
          </a:p>
        </p:txBody>
      </p:sp>
      <p:sp>
        <p:nvSpPr>
          <p:cNvPr id="133" name="!!sig1"/>
          <p:cNvSpPr/>
          <p:nvPr/>
        </p:nvSpPr>
        <p:spPr>
          <a:xfrm>
            <a:off x="5372100" y="2101386"/>
            <a:ext cx="1600200" cy="1600200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n-GB" sz="2600" b="1" dirty="0">
                <a:solidFill>
                  <a:srgbClr val="FFFFFF"/>
                </a:solidFill>
              </a:rPr>
              <a:t>51%</a:t>
            </a:r>
            <a:endParaRPr lang="en-GB" sz="2600"/>
          </a:p>
          <a:p>
            <a:pPr algn="ctr">
              <a:buNone/>
            </a:pPr>
            <a:r>
              <a:rPr lang="en-GB" sz="850" b="1" spc="100" dirty="0">
                <a:solidFill>
                  <a:srgbClr val="FFFFFF"/>
                </a:solidFill>
              </a:rPr>
              <a:t>HIGH COMPLEXITY</a:t>
            </a:r>
            <a:endParaRPr lang="en-GB" sz="850"/>
          </a:p>
        </p:txBody>
      </p:sp>
      <p:sp>
        <p:nvSpPr>
          <p:cNvPr id="134" name="!!sig2"/>
          <p:cNvSpPr/>
          <p:nvPr/>
        </p:nvSpPr>
        <p:spPr>
          <a:xfrm>
            <a:off x="7649377" y="2693960"/>
            <a:ext cx="1434766" cy="1434766"/>
          </a:xfrm>
          <a:prstGeom prst="ellipse">
            <a:avLst/>
          </a:prstGeom>
          <a:solidFill>
            <a:srgbClr val="1F4FD8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n-GB" sz="2600" b="1" dirty="0">
                <a:solidFill>
                  <a:srgbClr val="FFFFFF"/>
                </a:solidFill>
              </a:rPr>
              <a:t>41%</a:t>
            </a:r>
            <a:endParaRPr lang="en-GB" sz="2600"/>
          </a:p>
          <a:p>
            <a:pPr algn="ctr">
              <a:buNone/>
            </a:pPr>
            <a:r>
              <a:rPr lang="en-GB" sz="850" b="1" spc="100" dirty="0">
                <a:solidFill>
                  <a:srgbClr val="FFFFFF"/>
                </a:solidFill>
              </a:rPr>
              <a:t>MEDIUM COMPLEXITY</a:t>
            </a:r>
            <a:endParaRPr lang="en-GB" sz="850"/>
          </a:p>
        </p:txBody>
      </p:sp>
      <p:sp>
        <p:nvSpPr>
          <p:cNvPr id="135" name="!!sig3"/>
          <p:cNvSpPr/>
          <p:nvPr/>
        </p:nvSpPr>
        <p:spPr>
          <a:xfrm>
            <a:off x="10244433" y="4915373"/>
            <a:ext cx="633774" cy="633774"/>
          </a:xfrm>
          <a:prstGeom prst="ellipse">
            <a:avLst/>
          </a:prstGeom>
          <a:solidFill>
            <a:srgbClr val="27C2E8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6" name="Note high"/>
          <p:cNvSpPr txBox="1"/>
          <p:nvPr/>
        </p:nvSpPr>
        <p:spPr>
          <a:xfrm>
            <a:off x="5120640" y="3770166"/>
            <a:ext cx="228600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100" b="1" dirty="0">
                <a:solidFill>
                  <a:srgbClr val="14151A"/>
                </a:solidFill>
              </a:rPr>
              <a:t>11.4 pts of salary cost</a:t>
            </a:r>
            <a:endParaRPr lang="en-GB" sz="1100"/>
          </a:p>
          <a:p>
            <a:pPr algn="l">
              <a:buNone/>
            </a:pPr>
            <a:r>
              <a:rPr lang="en-GB" sz="1050" b="0" dirty="0">
                <a:solidFill>
                  <a:srgbClr val="64635F"/>
                </a:solidFill>
              </a:rPr>
              <a:t>agents, end-to-end process redesign</a:t>
            </a:r>
            <a:endParaRPr lang="en-GB" sz="1050"/>
          </a:p>
        </p:txBody>
      </p:sp>
      <p:sp>
        <p:nvSpPr>
          <p:cNvPr id="137" name="Note medium"/>
          <p:cNvSpPr txBox="1"/>
          <p:nvPr/>
        </p:nvSpPr>
        <p:spPr>
          <a:xfrm>
            <a:off x="7360920" y="4216015"/>
            <a:ext cx="219456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100" b="1" dirty="0">
                <a:solidFill>
                  <a:srgbClr val="14151A"/>
                </a:solidFill>
              </a:rPr>
              <a:t>9.3 pts of salary cost</a:t>
            </a:r>
            <a:endParaRPr lang="en-GB" sz="1100"/>
          </a:p>
          <a:p>
            <a:pPr algn="l">
              <a:buNone/>
            </a:pPr>
            <a:r>
              <a:rPr lang="en-GB" sz="1050" b="0" dirty="0">
                <a:solidFill>
                  <a:srgbClr val="64635F"/>
                </a:solidFill>
              </a:rPr>
              <a:t>integration, data piping, customisation</a:t>
            </a:r>
            <a:endParaRPr lang="en-GB" sz="1050"/>
          </a:p>
        </p:txBody>
      </p:sp>
      <p:sp>
        <p:nvSpPr>
          <p:cNvPr id="138" name="Note low"/>
          <p:cNvSpPr txBox="1"/>
          <p:nvPr/>
        </p:nvSpPr>
        <p:spPr>
          <a:xfrm>
            <a:off x="7863840" y="4930508"/>
            <a:ext cx="233172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1100" b="1" dirty="0">
                <a:solidFill>
                  <a:srgbClr val="27C2E8"/>
                </a:solidFill>
              </a:rPr>
              <a:t>8% · LOW COMPLEXITY</a:t>
            </a:r>
            <a:endParaRPr lang="en-GB" sz="1100"/>
          </a:p>
          <a:p>
            <a:pPr algn="r">
              <a:buNone/>
            </a:pPr>
            <a:r>
              <a:rPr lang="en-GB" sz="1050" b="0" dirty="0">
                <a:solidFill>
                  <a:srgbClr val="64635F"/>
                </a:solidFill>
              </a:rPr>
              <a:t>1.8 pts · out-of-the-box tools, e.g. Copilot</a:t>
            </a:r>
            <a:endParaRPr lang="en-GB" sz="1050"/>
          </a:p>
        </p:txBody>
      </p:sp>
      <p:sp>
        <p:nvSpPr>
          <p:cNvPr id="139" name="Source"/>
          <p:cNvSpPr txBox="1"/>
          <p:nvPr/>
        </p:nvSpPr>
        <p:spPr>
          <a:xfrm>
            <a:off x="548640" y="6035040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00" b="0" dirty="0">
                <a:solidFill>
                  <a:srgbClr val="64635F"/>
                </a:solidFill>
              </a:rPr>
              <a:t>Source: KPMG in Thailand, “You can with AI – But what should your priorities be?”, 24 April 2025, p.8–10, citing KPMG International, Intelligent banking (2025). Bubble area = share of the financial-services GenAI opportunity (8% / 41% / 51%; cross-sector 9 / 39 / 52). Ease of capture is ordinal.</a:t>
            </a:r>
            <a:endParaRPr lang="en-GB" sz="9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6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 animBg="1"/>
      <p:bldP spid="137" grpId="0" animBg="1"/>
      <p:bldP spid="138" grpId="0" animBg="1"/>
      <p:bldP spid="13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START WHERE VALUE</a:t>
            </a:r>
            <a:endParaRPr lang="en-GB" sz="3400"/>
          </a:p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MEETS FEASIBILITY.</a:t>
            </a:r>
            <a:endParaRPr lang="en-GB" sz="3400"/>
          </a:p>
        </p:txBody>
      </p:sp>
      <p:sp>
        <p:nvSpPr>
          <p:cNvPr id="3" name="Text Placeholder 2"/>
          <p:cNvSpPr>
            <a:spLocks noGrp="1"/>
          </p:cNvSpPr>
          <p:nvPr>
            <p:ph type="body" idx="10" sz="quarter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050" b="1" spc="250" dirty="0">
                <a:solidFill>
                  <a:srgbClr val="6C35F2"/>
                </a:solidFill>
              </a:rPr>
              <a:t>03  ·  WHERE TO START</a:t>
            </a:r>
            <a:endParaRPr lang="en-GB" sz="1050"/>
          </a:p>
        </p:txBody>
      </p:sp>
      <p:sp>
        <p:nvSpPr>
          <p:cNvPr id="4" name="!!prog0"/>
          <p:cNvSpPr/>
          <p:nvPr/>
        </p:nvSpPr>
        <p:spPr>
          <a:xfrm>
            <a:off x="1032586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" name="!!prog1"/>
          <p:cNvSpPr/>
          <p:nvPr/>
        </p:nvSpPr>
        <p:spPr>
          <a:xfrm>
            <a:off x="1046759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!!prog2"/>
          <p:cNvSpPr/>
          <p:nvPr/>
        </p:nvSpPr>
        <p:spPr>
          <a:xfrm>
            <a:off x="1060932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" name="!!prog3"/>
          <p:cNvSpPr/>
          <p:nvPr/>
        </p:nvSpPr>
        <p:spPr>
          <a:xfrm>
            <a:off x="1075105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!!prog4"/>
          <p:cNvSpPr/>
          <p:nvPr/>
        </p:nvSpPr>
        <p:spPr>
          <a:xfrm>
            <a:off x="1089279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!!prog5"/>
          <p:cNvSpPr/>
          <p:nvPr/>
        </p:nvSpPr>
        <p:spPr>
          <a:xfrm>
            <a:off x="1103452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" name="!!prog6"/>
          <p:cNvSpPr/>
          <p:nvPr/>
        </p:nvSpPr>
        <p:spPr>
          <a:xfrm>
            <a:off x="1117625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!!prog7"/>
          <p:cNvSpPr/>
          <p:nvPr/>
        </p:nvSpPr>
        <p:spPr>
          <a:xfrm>
            <a:off x="1131798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!!prog8"/>
          <p:cNvSpPr/>
          <p:nvPr/>
        </p:nvSpPr>
        <p:spPr>
          <a:xfrm>
            <a:off x="1145971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!!prog9"/>
          <p:cNvSpPr/>
          <p:nvPr/>
        </p:nvSpPr>
        <p:spPr>
          <a:xfrm>
            <a:off x="1160145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" name="!!progActive"/>
          <p:cNvSpPr/>
          <p:nvPr/>
        </p:nvSpPr>
        <p:spPr>
          <a:xfrm>
            <a:off x="10725912" y="489204"/>
            <a:ext cx="118872" cy="118872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!!d000"/>
          <p:cNvSpPr/>
          <p:nvPr/>
        </p:nvSpPr>
        <p:spPr>
          <a:xfrm>
            <a:off x="5004054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6" name="!!d001"/>
          <p:cNvSpPr/>
          <p:nvPr/>
        </p:nvSpPr>
        <p:spPr>
          <a:xfrm>
            <a:off x="5489389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7" name="!!d002"/>
          <p:cNvSpPr/>
          <p:nvPr/>
        </p:nvSpPr>
        <p:spPr>
          <a:xfrm>
            <a:off x="5974725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8" name="!!d003"/>
          <p:cNvSpPr/>
          <p:nvPr/>
        </p:nvSpPr>
        <p:spPr>
          <a:xfrm>
            <a:off x="6460060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9" name="!!d004"/>
          <p:cNvSpPr/>
          <p:nvPr/>
        </p:nvSpPr>
        <p:spPr>
          <a:xfrm>
            <a:off x="6945396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0" name="!!d005"/>
          <p:cNvSpPr/>
          <p:nvPr/>
        </p:nvSpPr>
        <p:spPr>
          <a:xfrm>
            <a:off x="7430731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1" name="!!d006"/>
          <p:cNvSpPr/>
          <p:nvPr/>
        </p:nvSpPr>
        <p:spPr>
          <a:xfrm>
            <a:off x="7916066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2" name="!!d007"/>
          <p:cNvSpPr/>
          <p:nvPr/>
        </p:nvSpPr>
        <p:spPr>
          <a:xfrm>
            <a:off x="8401402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3" name="!!d008"/>
          <p:cNvSpPr/>
          <p:nvPr/>
        </p:nvSpPr>
        <p:spPr>
          <a:xfrm>
            <a:off x="8886737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4" name="!!d009"/>
          <p:cNvSpPr/>
          <p:nvPr/>
        </p:nvSpPr>
        <p:spPr>
          <a:xfrm>
            <a:off x="9372072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5" name="!!d010"/>
          <p:cNvSpPr/>
          <p:nvPr/>
        </p:nvSpPr>
        <p:spPr>
          <a:xfrm>
            <a:off x="9857408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6" name="!!d011"/>
          <p:cNvSpPr/>
          <p:nvPr/>
        </p:nvSpPr>
        <p:spPr>
          <a:xfrm>
            <a:off x="10342743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7" name="!!d012"/>
          <p:cNvSpPr/>
          <p:nvPr/>
        </p:nvSpPr>
        <p:spPr>
          <a:xfrm>
            <a:off x="10828079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8" name="!!d013"/>
          <p:cNvSpPr/>
          <p:nvPr/>
        </p:nvSpPr>
        <p:spPr>
          <a:xfrm>
            <a:off x="11313414" y="239801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9" name="!!d014"/>
          <p:cNvSpPr/>
          <p:nvPr/>
        </p:nvSpPr>
        <p:spPr>
          <a:xfrm>
            <a:off x="5004054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0" name="!!d015"/>
          <p:cNvSpPr/>
          <p:nvPr/>
        </p:nvSpPr>
        <p:spPr>
          <a:xfrm>
            <a:off x="5489389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1" name="!!d016"/>
          <p:cNvSpPr/>
          <p:nvPr/>
        </p:nvSpPr>
        <p:spPr>
          <a:xfrm>
            <a:off x="5974725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2" name="!!d017"/>
          <p:cNvSpPr/>
          <p:nvPr/>
        </p:nvSpPr>
        <p:spPr>
          <a:xfrm>
            <a:off x="6460060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3" name="!!d018"/>
          <p:cNvSpPr/>
          <p:nvPr/>
        </p:nvSpPr>
        <p:spPr>
          <a:xfrm>
            <a:off x="6945396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4" name="!!d019"/>
          <p:cNvSpPr/>
          <p:nvPr/>
        </p:nvSpPr>
        <p:spPr>
          <a:xfrm>
            <a:off x="7430731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5" name="!!d020"/>
          <p:cNvSpPr/>
          <p:nvPr/>
        </p:nvSpPr>
        <p:spPr>
          <a:xfrm>
            <a:off x="7916066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6" name="!!d021"/>
          <p:cNvSpPr/>
          <p:nvPr/>
        </p:nvSpPr>
        <p:spPr>
          <a:xfrm>
            <a:off x="8401402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7" name="!!d022"/>
          <p:cNvSpPr/>
          <p:nvPr/>
        </p:nvSpPr>
        <p:spPr>
          <a:xfrm>
            <a:off x="8886737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8" name="!!d023"/>
          <p:cNvSpPr/>
          <p:nvPr/>
        </p:nvSpPr>
        <p:spPr>
          <a:xfrm>
            <a:off x="9372072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9" name="!!d024"/>
          <p:cNvSpPr/>
          <p:nvPr/>
        </p:nvSpPr>
        <p:spPr>
          <a:xfrm>
            <a:off x="9857408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0" name="!!d025"/>
          <p:cNvSpPr/>
          <p:nvPr/>
        </p:nvSpPr>
        <p:spPr>
          <a:xfrm>
            <a:off x="10342743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1" name="!!d026"/>
          <p:cNvSpPr/>
          <p:nvPr/>
        </p:nvSpPr>
        <p:spPr>
          <a:xfrm>
            <a:off x="10828079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2" name="!!d027"/>
          <p:cNvSpPr/>
          <p:nvPr/>
        </p:nvSpPr>
        <p:spPr>
          <a:xfrm>
            <a:off x="11313414" y="2842151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3" name="!!d028"/>
          <p:cNvSpPr/>
          <p:nvPr/>
        </p:nvSpPr>
        <p:spPr>
          <a:xfrm>
            <a:off x="5004054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4" name="!!d029"/>
          <p:cNvSpPr/>
          <p:nvPr/>
        </p:nvSpPr>
        <p:spPr>
          <a:xfrm>
            <a:off x="5489389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5" name="!!d030"/>
          <p:cNvSpPr/>
          <p:nvPr/>
        </p:nvSpPr>
        <p:spPr>
          <a:xfrm>
            <a:off x="5974725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6" name="!!d031"/>
          <p:cNvSpPr/>
          <p:nvPr/>
        </p:nvSpPr>
        <p:spPr>
          <a:xfrm>
            <a:off x="6460060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7" name="!!d032"/>
          <p:cNvSpPr/>
          <p:nvPr/>
        </p:nvSpPr>
        <p:spPr>
          <a:xfrm>
            <a:off x="6945396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8" name="!!d033"/>
          <p:cNvSpPr/>
          <p:nvPr/>
        </p:nvSpPr>
        <p:spPr>
          <a:xfrm>
            <a:off x="7430731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9" name="!!d034"/>
          <p:cNvSpPr/>
          <p:nvPr/>
        </p:nvSpPr>
        <p:spPr>
          <a:xfrm>
            <a:off x="7916066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0" name="!!d035"/>
          <p:cNvSpPr/>
          <p:nvPr/>
        </p:nvSpPr>
        <p:spPr>
          <a:xfrm>
            <a:off x="8401402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1" name="!!d036"/>
          <p:cNvSpPr/>
          <p:nvPr/>
        </p:nvSpPr>
        <p:spPr>
          <a:xfrm>
            <a:off x="8886737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2" name="!!d037"/>
          <p:cNvSpPr/>
          <p:nvPr/>
        </p:nvSpPr>
        <p:spPr>
          <a:xfrm>
            <a:off x="9372072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3" name="!!d038"/>
          <p:cNvSpPr/>
          <p:nvPr/>
        </p:nvSpPr>
        <p:spPr>
          <a:xfrm>
            <a:off x="9857408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4" name="!!d039"/>
          <p:cNvSpPr/>
          <p:nvPr/>
        </p:nvSpPr>
        <p:spPr>
          <a:xfrm>
            <a:off x="10342743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5" name="!!d040"/>
          <p:cNvSpPr/>
          <p:nvPr/>
        </p:nvSpPr>
        <p:spPr>
          <a:xfrm>
            <a:off x="10828079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6" name="!!d041"/>
          <p:cNvSpPr/>
          <p:nvPr/>
        </p:nvSpPr>
        <p:spPr>
          <a:xfrm>
            <a:off x="11313414" y="3286288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7" name="!!d042"/>
          <p:cNvSpPr/>
          <p:nvPr/>
        </p:nvSpPr>
        <p:spPr>
          <a:xfrm>
            <a:off x="5004054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8" name="!!d043"/>
          <p:cNvSpPr/>
          <p:nvPr/>
        </p:nvSpPr>
        <p:spPr>
          <a:xfrm>
            <a:off x="5489389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9" name="!!d044"/>
          <p:cNvSpPr/>
          <p:nvPr/>
        </p:nvSpPr>
        <p:spPr>
          <a:xfrm>
            <a:off x="5974725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0" name="!!d045"/>
          <p:cNvSpPr/>
          <p:nvPr/>
        </p:nvSpPr>
        <p:spPr>
          <a:xfrm>
            <a:off x="6460060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1" name="!!d046"/>
          <p:cNvSpPr/>
          <p:nvPr/>
        </p:nvSpPr>
        <p:spPr>
          <a:xfrm>
            <a:off x="6945396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2" name="!!d047"/>
          <p:cNvSpPr/>
          <p:nvPr/>
        </p:nvSpPr>
        <p:spPr>
          <a:xfrm>
            <a:off x="7430731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3" name="!!d048"/>
          <p:cNvSpPr/>
          <p:nvPr/>
        </p:nvSpPr>
        <p:spPr>
          <a:xfrm>
            <a:off x="7916066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4" name="!!d049"/>
          <p:cNvSpPr/>
          <p:nvPr/>
        </p:nvSpPr>
        <p:spPr>
          <a:xfrm>
            <a:off x="8401402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5" name="!!d050"/>
          <p:cNvSpPr/>
          <p:nvPr/>
        </p:nvSpPr>
        <p:spPr>
          <a:xfrm>
            <a:off x="8886737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6" name="!!d051"/>
          <p:cNvSpPr/>
          <p:nvPr/>
        </p:nvSpPr>
        <p:spPr>
          <a:xfrm>
            <a:off x="9372072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7" name="!!d052"/>
          <p:cNvSpPr/>
          <p:nvPr/>
        </p:nvSpPr>
        <p:spPr>
          <a:xfrm>
            <a:off x="9857408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8" name="!!d053"/>
          <p:cNvSpPr/>
          <p:nvPr/>
        </p:nvSpPr>
        <p:spPr>
          <a:xfrm>
            <a:off x="10342743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9" name="!!d054"/>
          <p:cNvSpPr/>
          <p:nvPr/>
        </p:nvSpPr>
        <p:spPr>
          <a:xfrm>
            <a:off x="10828079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0" name="!!d055"/>
          <p:cNvSpPr/>
          <p:nvPr/>
        </p:nvSpPr>
        <p:spPr>
          <a:xfrm>
            <a:off x="11313414" y="3730425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1" name="!!d056"/>
          <p:cNvSpPr/>
          <p:nvPr/>
        </p:nvSpPr>
        <p:spPr>
          <a:xfrm>
            <a:off x="5004054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2" name="!!d057"/>
          <p:cNvSpPr/>
          <p:nvPr/>
        </p:nvSpPr>
        <p:spPr>
          <a:xfrm>
            <a:off x="5489389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3" name="!!d058"/>
          <p:cNvSpPr/>
          <p:nvPr/>
        </p:nvSpPr>
        <p:spPr>
          <a:xfrm>
            <a:off x="5974725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4" name="!!d059"/>
          <p:cNvSpPr/>
          <p:nvPr/>
        </p:nvSpPr>
        <p:spPr>
          <a:xfrm>
            <a:off x="6460060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5" name="!!d060"/>
          <p:cNvSpPr/>
          <p:nvPr/>
        </p:nvSpPr>
        <p:spPr>
          <a:xfrm>
            <a:off x="6945396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6" name="!!d061"/>
          <p:cNvSpPr/>
          <p:nvPr/>
        </p:nvSpPr>
        <p:spPr>
          <a:xfrm>
            <a:off x="7430731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7" name="!!d062"/>
          <p:cNvSpPr/>
          <p:nvPr/>
        </p:nvSpPr>
        <p:spPr>
          <a:xfrm>
            <a:off x="7916066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8" name="!!d063"/>
          <p:cNvSpPr/>
          <p:nvPr/>
        </p:nvSpPr>
        <p:spPr>
          <a:xfrm>
            <a:off x="8401402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9" name="!!d064"/>
          <p:cNvSpPr/>
          <p:nvPr/>
        </p:nvSpPr>
        <p:spPr>
          <a:xfrm>
            <a:off x="8886737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0" name="!!d065"/>
          <p:cNvSpPr/>
          <p:nvPr/>
        </p:nvSpPr>
        <p:spPr>
          <a:xfrm>
            <a:off x="9372072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1" name="!!d066"/>
          <p:cNvSpPr/>
          <p:nvPr/>
        </p:nvSpPr>
        <p:spPr>
          <a:xfrm>
            <a:off x="9857408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2" name="!!d067"/>
          <p:cNvSpPr/>
          <p:nvPr/>
        </p:nvSpPr>
        <p:spPr>
          <a:xfrm>
            <a:off x="10342743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3" name="!!d068"/>
          <p:cNvSpPr/>
          <p:nvPr/>
        </p:nvSpPr>
        <p:spPr>
          <a:xfrm>
            <a:off x="10828079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4" name="!!d069"/>
          <p:cNvSpPr/>
          <p:nvPr/>
        </p:nvSpPr>
        <p:spPr>
          <a:xfrm>
            <a:off x="11313414" y="4174563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5" name="!!d070"/>
          <p:cNvSpPr/>
          <p:nvPr/>
        </p:nvSpPr>
        <p:spPr>
          <a:xfrm>
            <a:off x="5004054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6" name="!!d071"/>
          <p:cNvSpPr/>
          <p:nvPr/>
        </p:nvSpPr>
        <p:spPr>
          <a:xfrm>
            <a:off x="5489389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7" name="!!d072"/>
          <p:cNvSpPr/>
          <p:nvPr/>
        </p:nvSpPr>
        <p:spPr>
          <a:xfrm>
            <a:off x="5974725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8" name="!!d073"/>
          <p:cNvSpPr/>
          <p:nvPr/>
        </p:nvSpPr>
        <p:spPr>
          <a:xfrm>
            <a:off x="6460060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9" name="!!d074"/>
          <p:cNvSpPr/>
          <p:nvPr/>
        </p:nvSpPr>
        <p:spPr>
          <a:xfrm>
            <a:off x="6945396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0" name="!!d075"/>
          <p:cNvSpPr/>
          <p:nvPr/>
        </p:nvSpPr>
        <p:spPr>
          <a:xfrm>
            <a:off x="7430731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1" name="!!d076"/>
          <p:cNvSpPr/>
          <p:nvPr/>
        </p:nvSpPr>
        <p:spPr>
          <a:xfrm>
            <a:off x="7916066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2" name="!!d077"/>
          <p:cNvSpPr/>
          <p:nvPr/>
        </p:nvSpPr>
        <p:spPr>
          <a:xfrm>
            <a:off x="8401402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3" name="!!d078"/>
          <p:cNvSpPr/>
          <p:nvPr/>
        </p:nvSpPr>
        <p:spPr>
          <a:xfrm>
            <a:off x="8886737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4" name="!!d079"/>
          <p:cNvSpPr/>
          <p:nvPr/>
        </p:nvSpPr>
        <p:spPr>
          <a:xfrm>
            <a:off x="9372072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5" name="!!d080"/>
          <p:cNvSpPr/>
          <p:nvPr/>
        </p:nvSpPr>
        <p:spPr>
          <a:xfrm>
            <a:off x="9857408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6" name="!!d081"/>
          <p:cNvSpPr/>
          <p:nvPr/>
        </p:nvSpPr>
        <p:spPr>
          <a:xfrm>
            <a:off x="10342743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7" name="!!d082"/>
          <p:cNvSpPr/>
          <p:nvPr/>
        </p:nvSpPr>
        <p:spPr>
          <a:xfrm>
            <a:off x="10828079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8" name="!!d083"/>
          <p:cNvSpPr/>
          <p:nvPr/>
        </p:nvSpPr>
        <p:spPr>
          <a:xfrm>
            <a:off x="11313414" y="4618700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9" name="!!d084"/>
          <p:cNvSpPr/>
          <p:nvPr/>
        </p:nvSpPr>
        <p:spPr>
          <a:xfrm>
            <a:off x="5004054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0" name="!!d085"/>
          <p:cNvSpPr/>
          <p:nvPr/>
        </p:nvSpPr>
        <p:spPr>
          <a:xfrm>
            <a:off x="5489389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1" name="!!d086"/>
          <p:cNvSpPr/>
          <p:nvPr/>
        </p:nvSpPr>
        <p:spPr>
          <a:xfrm>
            <a:off x="5974725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2" name="!!d087"/>
          <p:cNvSpPr/>
          <p:nvPr/>
        </p:nvSpPr>
        <p:spPr>
          <a:xfrm>
            <a:off x="6460060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3" name="!!d088"/>
          <p:cNvSpPr/>
          <p:nvPr/>
        </p:nvSpPr>
        <p:spPr>
          <a:xfrm>
            <a:off x="6945396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4" name="!!d089"/>
          <p:cNvSpPr/>
          <p:nvPr/>
        </p:nvSpPr>
        <p:spPr>
          <a:xfrm>
            <a:off x="7430731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5" name="!!d090"/>
          <p:cNvSpPr/>
          <p:nvPr/>
        </p:nvSpPr>
        <p:spPr>
          <a:xfrm>
            <a:off x="7916066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6" name="!!d091"/>
          <p:cNvSpPr/>
          <p:nvPr/>
        </p:nvSpPr>
        <p:spPr>
          <a:xfrm>
            <a:off x="8401402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7" name="!!d092"/>
          <p:cNvSpPr/>
          <p:nvPr/>
        </p:nvSpPr>
        <p:spPr>
          <a:xfrm>
            <a:off x="8886737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8" name="!!d093"/>
          <p:cNvSpPr/>
          <p:nvPr/>
        </p:nvSpPr>
        <p:spPr>
          <a:xfrm>
            <a:off x="9372072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9" name="!!d094"/>
          <p:cNvSpPr/>
          <p:nvPr/>
        </p:nvSpPr>
        <p:spPr>
          <a:xfrm>
            <a:off x="9857408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0" name="!!d095"/>
          <p:cNvSpPr/>
          <p:nvPr/>
        </p:nvSpPr>
        <p:spPr>
          <a:xfrm>
            <a:off x="10342743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1" name="!!d096"/>
          <p:cNvSpPr/>
          <p:nvPr/>
        </p:nvSpPr>
        <p:spPr>
          <a:xfrm>
            <a:off x="10828079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2" name="!!d097"/>
          <p:cNvSpPr/>
          <p:nvPr/>
        </p:nvSpPr>
        <p:spPr>
          <a:xfrm>
            <a:off x="11313414" y="5062837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3" name="!!d098"/>
          <p:cNvSpPr/>
          <p:nvPr/>
        </p:nvSpPr>
        <p:spPr>
          <a:xfrm>
            <a:off x="5004054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4" name="!!d099"/>
          <p:cNvSpPr/>
          <p:nvPr/>
        </p:nvSpPr>
        <p:spPr>
          <a:xfrm>
            <a:off x="5489389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5" name="!!d100"/>
          <p:cNvSpPr/>
          <p:nvPr/>
        </p:nvSpPr>
        <p:spPr>
          <a:xfrm>
            <a:off x="5974725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6" name="!!d101"/>
          <p:cNvSpPr/>
          <p:nvPr/>
        </p:nvSpPr>
        <p:spPr>
          <a:xfrm>
            <a:off x="6460060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7" name="!!d102"/>
          <p:cNvSpPr/>
          <p:nvPr/>
        </p:nvSpPr>
        <p:spPr>
          <a:xfrm>
            <a:off x="6945396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8" name="!!d103"/>
          <p:cNvSpPr/>
          <p:nvPr/>
        </p:nvSpPr>
        <p:spPr>
          <a:xfrm>
            <a:off x="7430731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9" name="!!d104"/>
          <p:cNvSpPr/>
          <p:nvPr/>
        </p:nvSpPr>
        <p:spPr>
          <a:xfrm>
            <a:off x="7916066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0" name="!!d105"/>
          <p:cNvSpPr/>
          <p:nvPr/>
        </p:nvSpPr>
        <p:spPr>
          <a:xfrm>
            <a:off x="8401402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1" name="!!d106"/>
          <p:cNvSpPr/>
          <p:nvPr/>
        </p:nvSpPr>
        <p:spPr>
          <a:xfrm>
            <a:off x="8886737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2" name="!!d107"/>
          <p:cNvSpPr/>
          <p:nvPr/>
        </p:nvSpPr>
        <p:spPr>
          <a:xfrm>
            <a:off x="9372072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3" name="!!d108"/>
          <p:cNvSpPr/>
          <p:nvPr/>
        </p:nvSpPr>
        <p:spPr>
          <a:xfrm>
            <a:off x="9857408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4" name="!!d109"/>
          <p:cNvSpPr/>
          <p:nvPr/>
        </p:nvSpPr>
        <p:spPr>
          <a:xfrm>
            <a:off x="10342743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5" name="!!d110"/>
          <p:cNvSpPr/>
          <p:nvPr/>
        </p:nvSpPr>
        <p:spPr>
          <a:xfrm>
            <a:off x="10828079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6" name="!!d111"/>
          <p:cNvSpPr/>
          <p:nvPr/>
        </p:nvSpPr>
        <p:spPr>
          <a:xfrm>
            <a:off x="11313414" y="550697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127" name="!!axX"/>
          <p:cNvCxnSpPr/>
          <p:nvPr/>
        </p:nvCxnSpPr>
        <p:spPr>
          <a:xfrm>
            <a:off x="4754880" y="5760720"/>
            <a:ext cx="6766560" cy="0"/>
          </a:xfrm>
          <a:prstGeom prst="line">
            <a:avLst/>
          </a:prstGeom>
          <a:ln w="15875">
            <a:solidFill>
              <a:srgbClr val="14151A"/>
            </a:solidFill>
            <a:tailEnd type="triangle" w="med" len="med"/>
          </a:ln>
        </p:spPr>
      </p:cxnSp>
      <p:cxnSp>
        <p:nvCxnSpPr>
          <p:cNvPr id="128" name="!!axY"/>
          <p:cNvCxnSpPr/>
          <p:nvPr/>
        </p:nvCxnSpPr>
        <p:spPr>
          <a:xfrm flipV="1">
            <a:off x="4754880" y="2148840"/>
            <a:ext cx="0" cy="3611880"/>
          </a:xfrm>
          <a:prstGeom prst="line">
            <a:avLst/>
          </a:prstGeom>
          <a:ln w="15875">
            <a:solidFill>
              <a:srgbClr val="14151A"/>
            </a:solidFill>
            <a:tailEnd type="triangle" w="med" len="med"/>
          </a:ln>
        </p:spPr>
      </p:cxnSp>
      <p:sp>
        <p:nvSpPr>
          <p:cNvPr id="129" name="!!axXl"/>
          <p:cNvSpPr txBox="1"/>
          <p:nvPr/>
        </p:nvSpPr>
        <p:spPr>
          <a:xfrm>
            <a:off x="4846320" y="5824728"/>
            <a:ext cx="667512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950" b="1" spc="150" dirty="0">
                <a:solidFill>
                  <a:srgbClr val="14151A"/>
                </a:solidFill>
              </a:rPr>
              <a:t>EASE OF CAPTURE  →</a:t>
            </a:r>
            <a:endParaRPr lang="en-GB" sz="950"/>
          </a:p>
        </p:txBody>
      </p:sp>
      <p:sp>
        <p:nvSpPr>
          <p:cNvPr id="130" name="!!axYl"/>
          <p:cNvSpPr txBox="1"/>
          <p:nvPr/>
        </p:nvSpPr>
        <p:spPr>
          <a:xfrm>
            <a:off x="4864608" y="1938528"/>
            <a:ext cx="64008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50" b="1" spc="150" dirty="0">
                <a:solidFill>
                  <a:srgbClr val="14151A"/>
                </a:solidFill>
              </a:rPr>
              <a:t>↑  VALUE  (share of banking GenAI opportunity, √ scale)</a:t>
            </a:r>
            <a:endParaRPr lang="en-GB" sz="950"/>
          </a:p>
        </p:txBody>
      </p:sp>
      <p:sp>
        <p:nvSpPr>
          <p:cNvPr id="131" name="Start-here zone"/>
          <p:cNvSpPr/>
          <p:nvPr/>
        </p:nvSpPr>
        <p:spPr>
          <a:xfrm>
            <a:off x="7731252" y="2148840"/>
            <a:ext cx="3790188" cy="1911033"/>
          </a:xfrm>
          <a:prstGeom prst="rect">
            <a:avLst/>
          </a:prstGeom>
          <a:solidFill>
            <a:srgbClr val="B7E64C">
              <a:alpha val="24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132" name="Avg ease"/>
          <p:cNvCxnSpPr/>
          <p:nvPr/>
        </p:nvCxnSpPr>
        <p:spPr>
          <a:xfrm>
            <a:off x="7731252" y="2148840"/>
            <a:ext cx="0" cy="3611880"/>
          </a:xfrm>
          <a:prstGeom prst="line">
            <a:avLst/>
          </a:prstGeom>
          <a:ln w="9525">
            <a:solidFill>
              <a:srgbClr val="64635F"/>
            </a:solidFill>
            <a:prstDash val="dash"/>
          </a:ln>
        </p:spPr>
      </p:cxnSp>
      <p:cxnSp>
        <p:nvCxnSpPr>
          <p:cNvPr id="133" name="10% value"/>
          <p:cNvCxnSpPr/>
          <p:nvPr/>
        </p:nvCxnSpPr>
        <p:spPr>
          <a:xfrm>
            <a:off x="4754880" y="4059873"/>
            <a:ext cx="6766560" cy="0"/>
          </a:xfrm>
          <a:prstGeom prst="line">
            <a:avLst/>
          </a:prstGeom>
          <a:ln w="9525">
            <a:solidFill>
              <a:srgbClr val="64635F"/>
            </a:solidFill>
            <a:prstDash val="dash"/>
          </a:ln>
        </p:spPr>
      </p:cxnSp>
      <p:sp>
        <p:nvSpPr>
          <p:cNvPr id="134" name="Zone label"/>
          <p:cNvSpPr txBox="1"/>
          <p:nvPr/>
        </p:nvSpPr>
        <p:spPr>
          <a:xfrm>
            <a:off x="9509760" y="2258568"/>
            <a:ext cx="1920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1100" b="1" spc="200" dirty="0">
                <a:solidFill>
                  <a:srgbClr val="14151A"/>
                </a:solidFill>
              </a:rPr>
              <a:t>START HERE</a:t>
            </a:r>
            <a:endParaRPr lang="en-GB" sz="1100"/>
          </a:p>
        </p:txBody>
      </p:sp>
      <p:sp>
        <p:nvSpPr>
          <p:cNvPr id="135" name="Tick 2"/>
          <p:cNvSpPr txBox="1"/>
          <p:nvPr/>
        </p:nvSpPr>
        <p:spPr>
          <a:xfrm>
            <a:off x="4251960" y="4857126"/>
            <a:ext cx="429768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800" b="1" dirty="0">
                <a:solidFill>
                  <a:srgbClr val="64635F"/>
                </a:solidFill>
              </a:rPr>
              <a:t>2%</a:t>
            </a:r>
            <a:endParaRPr lang="en-GB" sz="800"/>
          </a:p>
        </p:txBody>
      </p:sp>
      <p:sp>
        <p:nvSpPr>
          <p:cNvPr id="136" name="Tick 5"/>
          <p:cNvSpPr txBox="1"/>
          <p:nvPr/>
        </p:nvSpPr>
        <p:spPr>
          <a:xfrm>
            <a:off x="4251960" y="4443605"/>
            <a:ext cx="429768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800" b="1" dirty="0">
                <a:solidFill>
                  <a:srgbClr val="64635F"/>
                </a:solidFill>
              </a:rPr>
              <a:t>5%</a:t>
            </a:r>
            <a:endParaRPr lang="en-GB" sz="800"/>
          </a:p>
        </p:txBody>
      </p:sp>
      <p:sp>
        <p:nvSpPr>
          <p:cNvPr id="137" name="Tick 10"/>
          <p:cNvSpPr txBox="1"/>
          <p:nvPr/>
        </p:nvSpPr>
        <p:spPr>
          <a:xfrm>
            <a:off x="4251960" y="3977577"/>
            <a:ext cx="429768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800" b="1" dirty="0">
                <a:solidFill>
                  <a:srgbClr val="64635F"/>
                </a:solidFill>
              </a:rPr>
              <a:t>10%</a:t>
            </a:r>
            <a:endParaRPr lang="en-GB" sz="800"/>
          </a:p>
        </p:txBody>
      </p:sp>
      <p:sp>
        <p:nvSpPr>
          <p:cNvPr id="138" name="Tick 20"/>
          <p:cNvSpPr txBox="1"/>
          <p:nvPr/>
        </p:nvSpPr>
        <p:spPr>
          <a:xfrm>
            <a:off x="4251960" y="3318514"/>
            <a:ext cx="429768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800" b="1" dirty="0">
                <a:solidFill>
                  <a:srgbClr val="64635F"/>
                </a:solidFill>
              </a:rPr>
              <a:t>20%</a:t>
            </a:r>
            <a:endParaRPr lang="en-GB" sz="800"/>
          </a:p>
        </p:txBody>
      </p:sp>
      <p:sp>
        <p:nvSpPr>
          <p:cNvPr id="139" name="Tick 40"/>
          <p:cNvSpPr txBox="1"/>
          <p:nvPr/>
        </p:nvSpPr>
        <p:spPr>
          <a:xfrm>
            <a:off x="4251960" y="2386457"/>
            <a:ext cx="429768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800" b="1" dirty="0">
                <a:solidFill>
                  <a:srgbClr val="64635F"/>
                </a:solidFill>
              </a:rPr>
              <a:t>40%</a:t>
            </a:r>
            <a:endParaRPr lang="en-GB" sz="800"/>
          </a:p>
        </p:txBody>
      </p:sp>
      <p:sp>
        <p:nvSpPr>
          <p:cNvPr id="140" name="Line label e"/>
          <p:cNvSpPr txBox="1"/>
          <p:nvPr/>
        </p:nvSpPr>
        <p:spPr>
          <a:xfrm>
            <a:off x="6999732" y="5833872"/>
            <a:ext cx="146304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buNone/>
            </a:pPr>
            <a:r>
              <a:rPr lang="en-GB" sz="800" b="1" spc="100" dirty="0">
                <a:solidFill>
                  <a:srgbClr val="64635F"/>
                </a:solidFill>
              </a:rPr>
              <a:t>AVG EASE 37%</a:t>
            </a:r>
            <a:endParaRPr lang="en-GB" sz="800"/>
          </a:p>
        </p:txBody>
      </p:sp>
      <p:sp>
        <p:nvSpPr>
          <p:cNvPr id="141" name="!!sig1"/>
          <p:cNvSpPr/>
          <p:nvPr/>
        </p:nvSpPr>
        <p:spPr>
          <a:xfrm>
            <a:off x="6647688" y="2121281"/>
            <a:ext cx="694944" cy="694944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2" name="!!sig2"/>
          <p:cNvSpPr/>
          <p:nvPr/>
        </p:nvSpPr>
        <p:spPr>
          <a:xfrm>
            <a:off x="8646003" y="3075844"/>
            <a:ext cx="538794" cy="538794"/>
          </a:xfrm>
          <a:prstGeom prst="ellipse">
            <a:avLst/>
          </a:prstGeom>
          <a:solidFill>
            <a:srgbClr val="1F4FD8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3" name="!!sig3"/>
          <p:cNvSpPr/>
          <p:nvPr/>
        </p:nvSpPr>
        <p:spPr>
          <a:xfrm>
            <a:off x="9016172" y="3688741"/>
            <a:ext cx="438535" cy="438535"/>
          </a:xfrm>
          <a:prstGeom prst="ellipse">
            <a:avLst/>
          </a:prstGeom>
          <a:solidFill>
            <a:srgbClr val="1F4FD8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4" name="Fn Sales"/>
          <p:cNvSpPr/>
          <p:nvPr/>
        </p:nvSpPr>
        <p:spPr>
          <a:xfrm>
            <a:off x="5852451" y="4137177"/>
            <a:ext cx="365179" cy="365179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5" name="Fn Services &amp; data analytics"/>
          <p:cNvSpPr/>
          <p:nvPr/>
        </p:nvSpPr>
        <p:spPr>
          <a:xfrm>
            <a:off x="10341807" y="4244723"/>
            <a:ext cx="347586" cy="347586"/>
          </a:xfrm>
          <a:prstGeom prst="ellipse">
            <a:avLst/>
          </a:prstGeom>
          <a:solidFill>
            <a:srgbClr val="27C2E8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6" name="Fn Risk"/>
          <p:cNvSpPr/>
          <p:nvPr/>
        </p:nvSpPr>
        <p:spPr>
          <a:xfrm>
            <a:off x="8773762" y="4637862"/>
            <a:ext cx="283276" cy="283276"/>
          </a:xfrm>
          <a:prstGeom prst="ellipse">
            <a:avLst/>
          </a:prstGeom>
          <a:solidFill>
            <a:srgbClr val="27C2E8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7" name="Fn Ops &amp; supply chain"/>
          <p:cNvSpPr/>
          <p:nvPr/>
        </p:nvSpPr>
        <p:spPr>
          <a:xfrm>
            <a:off x="7173562" y="4637862"/>
            <a:ext cx="283276" cy="283276"/>
          </a:xfrm>
          <a:prstGeom prst="ellipse">
            <a:avLst/>
          </a:prstGeom>
          <a:solidFill>
            <a:srgbClr val="27C2E8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8" name="Fn Cyber"/>
          <p:cNvSpPr/>
          <p:nvPr/>
        </p:nvSpPr>
        <p:spPr>
          <a:xfrm>
            <a:off x="7827888" y="4812029"/>
            <a:ext cx="254785" cy="254785"/>
          </a:xfrm>
          <a:prstGeom prst="ellipse">
            <a:avLst/>
          </a:prstGeom>
          <a:solidFill>
            <a:srgbClr val="27C2E8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9" name="Fn HR"/>
          <p:cNvSpPr/>
          <p:nvPr/>
        </p:nvSpPr>
        <p:spPr>
          <a:xfrm>
            <a:off x="5472778" y="4637862"/>
            <a:ext cx="283276" cy="283276"/>
          </a:xfrm>
          <a:prstGeom prst="ellipse">
            <a:avLst/>
          </a:prstGeom>
          <a:solidFill>
            <a:srgbClr val="1F4FD8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0" name="Fn Marketing"/>
          <p:cNvSpPr/>
          <p:nvPr/>
        </p:nvSpPr>
        <p:spPr>
          <a:xfrm>
            <a:off x="5673946" y="4637862"/>
            <a:ext cx="283276" cy="283276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1" name="Label Other front office"/>
          <p:cNvSpPr txBox="1"/>
          <p:nvPr/>
        </p:nvSpPr>
        <p:spPr>
          <a:xfrm>
            <a:off x="7415784" y="2359025"/>
            <a:ext cx="219456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</a:pPr>
            <a:r>
              <a:rPr lang="en-GB" sz="1100" b="1" dirty="0">
                <a:solidFill>
                  <a:srgbClr val="14151A"/>
                </a:solidFill>
              </a:rPr>
              <a:t xml:space="preserve">Other front office  </a:t>
            </a:r>
            <a:r>
              <a:rPr lang="en-GB" sz="1100" b="1" dirty="0">
                <a:solidFill>
                  <a:srgbClr val="6C35F2"/>
                </a:solidFill>
              </a:rPr>
              <a:t>40%</a:t>
            </a:r>
            <a:endParaRPr lang="en-GB" sz="1100"/>
          </a:p>
        </p:txBody>
      </p:sp>
      <p:sp>
        <p:nvSpPr>
          <p:cNvPr id="152" name="Label Finance"/>
          <p:cNvSpPr txBox="1"/>
          <p:nvPr/>
        </p:nvSpPr>
        <p:spPr>
          <a:xfrm>
            <a:off x="9257949" y="3235513"/>
            <a:ext cx="13716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</a:pPr>
            <a:r>
              <a:rPr lang="en-GB" sz="1100" b="1" dirty="0">
                <a:solidFill>
                  <a:srgbClr val="14151A"/>
                </a:solidFill>
              </a:rPr>
              <a:t xml:space="preserve">Finance  </a:t>
            </a:r>
            <a:r>
              <a:rPr lang="en-GB" sz="1100" b="1" dirty="0">
                <a:solidFill>
                  <a:srgbClr val="1F4FD8"/>
                </a:solidFill>
              </a:rPr>
              <a:t>21%</a:t>
            </a:r>
            <a:endParaRPr lang="en-GB" sz="1100"/>
          </a:p>
        </p:txBody>
      </p:sp>
      <p:sp>
        <p:nvSpPr>
          <p:cNvPr id="153" name="Label IT"/>
          <p:cNvSpPr txBox="1"/>
          <p:nvPr/>
        </p:nvSpPr>
        <p:spPr>
          <a:xfrm>
            <a:off x="9527860" y="3798280"/>
            <a:ext cx="9144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</a:pPr>
            <a:r>
              <a:rPr lang="en-GB" sz="1100" b="1" dirty="0">
                <a:solidFill>
                  <a:srgbClr val="14151A"/>
                </a:solidFill>
              </a:rPr>
              <a:t xml:space="preserve">IT  </a:t>
            </a:r>
            <a:r>
              <a:rPr lang="en-GB" sz="1100" b="1" dirty="0">
                <a:solidFill>
                  <a:srgbClr val="1F4FD8"/>
                </a:solidFill>
              </a:rPr>
              <a:t>12%</a:t>
            </a:r>
            <a:endParaRPr lang="en-GB" sz="1100"/>
          </a:p>
        </p:txBody>
      </p:sp>
      <p:sp>
        <p:nvSpPr>
          <p:cNvPr id="154" name="Label Sales"/>
          <p:cNvSpPr txBox="1"/>
          <p:nvPr/>
        </p:nvSpPr>
        <p:spPr>
          <a:xfrm>
            <a:off x="5577840" y="3862857"/>
            <a:ext cx="91440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 xml:space="preserve">Sales  </a:t>
            </a:r>
            <a:r>
              <a:rPr lang="en-GB" sz="1000" b="1" dirty="0">
                <a:solidFill>
                  <a:srgbClr val="6C35F2"/>
                </a:solidFill>
              </a:rPr>
              <a:t>7%</a:t>
            </a:r>
            <a:endParaRPr lang="en-GB" sz="1000"/>
          </a:p>
        </p:txBody>
      </p:sp>
      <p:sp>
        <p:nvSpPr>
          <p:cNvPr id="155" name="Label Services &amp; data analytics"/>
          <p:cNvSpPr txBox="1"/>
          <p:nvPr/>
        </p:nvSpPr>
        <p:spPr>
          <a:xfrm>
            <a:off x="9784080" y="4619741"/>
            <a:ext cx="146304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>Services &amp; data</a:t>
            </a:r>
            <a:endParaRPr lang="en-GB" sz="1000"/>
          </a:p>
          <a:p>
            <a:pPr algn="ctr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 xml:space="preserve">analytics  </a:t>
            </a:r>
            <a:r>
              <a:rPr lang="en-GB" sz="1000" b="1" dirty="0">
                <a:solidFill>
                  <a:srgbClr val="27C2E8"/>
                </a:solidFill>
              </a:rPr>
              <a:t>6%</a:t>
            </a:r>
            <a:endParaRPr lang="en-GB" sz="1000"/>
          </a:p>
        </p:txBody>
      </p:sp>
      <p:sp>
        <p:nvSpPr>
          <p:cNvPr id="156" name="Label Risk"/>
          <p:cNvSpPr txBox="1"/>
          <p:nvPr/>
        </p:nvSpPr>
        <p:spPr>
          <a:xfrm>
            <a:off x="9130190" y="4669772"/>
            <a:ext cx="73152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 xml:space="preserve">Risk  </a:t>
            </a:r>
            <a:r>
              <a:rPr lang="en-GB" sz="1000" b="1" dirty="0">
                <a:solidFill>
                  <a:srgbClr val="27C2E8"/>
                </a:solidFill>
              </a:rPr>
              <a:t>3%</a:t>
            </a:r>
            <a:endParaRPr lang="en-GB" sz="1000"/>
          </a:p>
        </p:txBody>
      </p:sp>
      <p:sp>
        <p:nvSpPr>
          <p:cNvPr id="157" name="Label Ops &amp; supply chain"/>
          <p:cNvSpPr txBox="1"/>
          <p:nvPr/>
        </p:nvSpPr>
        <p:spPr>
          <a:xfrm>
            <a:off x="6583680" y="4363542"/>
            <a:ext cx="146304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 xml:space="preserve">Ops &amp; supply chain  </a:t>
            </a:r>
            <a:r>
              <a:rPr lang="en-GB" sz="1000" b="1" dirty="0">
                <a:solidFill>
                  <a:srgbClr val="27C2E8"/>
                </a:solidFill>
              </a:rPr>
              <a:t>3%</a:t>
            </a:r>
            <a:endParaRPr lang="en-GB" sz="1000"/>
          </a:p>
        </p:txBody>
      </p:sp>
      <p:sp>
        <p:nvSpPr>
          <p:cNvPr id="158" name="Label Cyber"/>
          <p:cNvSpPr txBox="1"/>
          <p:nvPr/>
        </p:nvSpPr>
        <p:spPr>
          <a:xfrm>
            <a:off x="7543800" y="5094246"/>
            <a:ext cx="82296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 xml:space="preserve">Cyber  </a:t>
            </a:r>
            <a:r>
              <a:rPr lang="en-GB" sz="1000" b="1" dirty="0">
                <a:solidFill>
                  <a:srgbClr val="27C2E8"/>
                </a:solidFill>
              </a:rPr>
              <a:t>2%</a:t>
            </a:r>
            <a:endParaRPr lang="en-GB" sz="1000"/>
          </a:p>
        </p:txBody>
      </p:sp>
      <p:sp>
        <p:nvSpPr>
          <p:cNvPr id="159" name="Label HR Marketing"/>
          <p:cNvSpPr txBox="1"/>
          <p:nvPr/>
        </p:nvSpPr>
        <p:spPr>
          <a:xfrm>
            <a:off x="5065776" y="4948570"/>
            <a:ext cx="146304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000" b="0" dirty="0">
                <a:solidFill>
                  <a:srgbClr val="14151A"/>
                </a:solidFill>
              </a:rPr>
              <a:t xml:space="preserve">HR, Marketing  </a:t>
            </a:r>
            <a:r>
              <a:rPr lang="en-GB" sz="1000" b="1" dirty="0">
                <a:solidFill>
                  <a:srgbClr val="64635F"/>
                </a:solidFill>
              </a:rPr>
              <a:t>3% each</a:t>
            </a:r>
            <a:endParaRPr lang="en-GB" sz="1000"/>
          </a:p>
        </p:txBody>
      </p:sp>
      <p:sp>
        <p:nvSpPr>
          <p:cNvPr id="160" name="Legend"/>
          <p:cNvSpPr txBox="1"/>
          <p:nvPr/>
        </p:nvSpPr>
        <p:spPr>
          <a:xfrm>
            <a:off x="548640" y="5596128"/>
            <a:ext cx="384048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50" b="0" dirty="0">
                <a:solidFill>
                  <a:srgbClr val="1F4FD8"/>
                </a:solidFill>
              </a:rPr>
              <a:t xml:space="preserve">●  </a:t>
            </a:r>
            <a:r>
              <a:rPr lang="en-GB" sz="950" b="0" dirty="0">
                <a:solidFill>
                  <a:srgbClr val="64635F"/>
                </a:solidFill>
              </a:rPr>
              <a:t xml:space="preserve">Back office    </a:t>
            </a:r>
            <a:r>
              <a:rPr lang="en-GB" sz="950" b="0" dirty="0">
                <a:solidFill>
                  <a:srgbClr val="27C2E8"/>
                </a:solidFill>
              </a:rPr>
              <a:t xml:space="preserve">●  </a:t>
            </a:r>
            <a:r>
              <a:rPr lang="en-GB" sz="950" b="0" dirty="0">
                <a:solidFill>
                  <a:srgbClr val="64635F"/>
                </a:solidFill>
              </a:rPr>
              <a:t xml:space="preserve">Middle office    </a:t>
            </a:r>
            <a:r>
              <a:rPr lang="en-GB" sz="950" b="0" dirty="0">
                <a:solidFill>
                  <a:srgbClr val="6C35F2"/>
                </a:solidFill>
              </a:rPr>
              <a:t xml:space="preserve">●  </a:t>
            </a:r>
            <a:r>
              <a:rPr lang="en-GB" sz="950" b="0" dirty="0">
                <a:solidFill>
                  <a:srgbClr val="64635F"/>
                </a:solidFill>
              </a:rPr>
              <a:t>Front office</a:t>
            </a:r>
            <a:endParaRPr lang="en-GB" sz="950"/>
          </a:p>
        </p:txBody>
      </p:sp>
      <p:sp>
        <p:nvSpPr>
          <p:cNvPr id="161" name="Left column"/>
          <p:cNvSpPr txBox="1"/>
          <p:nvPr/>
        </p:nvSpPr>
        <p:spPr>
          <a:xfrm>
            <a:off x="548640" y="2194560"/>
            <a:ext cx="3749040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85000"/>
              </a:lnSpc>
              <a:buNone/>
            </a:pPr>
            <a:r>
              <a:rPr lang="en-GB" sz="4000" b="1" spc="-100" dirty="0">
                <a:solidFill>
                  <a:srgbClr val="14151A"/>
                </a:solidFill>
              </a:rPr>
              <a:t>33%</a:t>
            </a:r>
            <a:endParaRPr lang="en-GB" sz="4000"/>
          </a:p>
          <a:p>
            <a:pPr algn="l">
              <a:lnSpc>
                <a:spcPct val="100000"/>
              </a:lnSpc>
              <a:spcAft>
                <a:spcPts val="1000"/>
              </a:spcAft>
              <a:buNone/>
            </a:pPr>
            <a:r>
              <a:rPr lang="en-GB" sz="1200" b="0" dirty="0">
                <a:solidFill>
                  <a:srgbClr val="14151A"/>
                </a:solidFill>
              </a:rPr>
              <a:t>of the banking opportunity sits in Finance and IT, where more of the work is low or medium complexity.</a:t>
            </a:r>
            <a:endParaRPr lang="en-GB" sz="1200"/>
          </a:p>
          <a:p>
            <a:pPr algn="l">
              <a:lnSpc>
                <a:spcPct val="85000"/>
              </a:lnSpc>
              <a:buNone/>
            </a:pPr>
            <a:r>
              <a:rPr lang="en-GB" sz="4000" b="1" spc="-100" dirty="0">
                <a:solidFill>
                  <a:srgbClr val="6C35F2"/>
                </a:solidFill>
              </a:rPr>
              <a:t>40%</a:t>
            </a:r>
            <a:endParaRPr lang="en-GB" sz="4000"/>
          </a:p>
          <a:p>
            <a:pPr algn="l">
              <a:lnSpc>
                <a:spcPct val="100000"/>
              </a:lnSpc>
              <a:buNone/>
            </a:pPr>
            <a:r>
              <a:rPr lang="en-GB" sz="1200" b="0" dirty="0">
                <a:solidFill>
                  <a:srgbClr val="14151A"/>
                </a:solidFill>
              </a:rPr>
              <a:t>sits in other front-office work: the biggest prize, but 64% of it is high complexity.</a:t>
            </a:r>
            <a:endParaRPr lang="en-GB" sz="1200"/>
          </a:p>
        </p:txBody>
      </p:sp>
      <p:sp>
        <p:nvSpPr>
          <p:cNvPr id="162" name="Takeaway"/>
          <p:cNvSpPr txBox="1"/>
          <p:nvPr/>
        </p:nvSpPr>
        <p:spPr>
          <a:xfrm>
            <a:off x="548640" y="4754880"/>
            <a:ext cx="384048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</a:pPr>
            <a:r>
              <a:rPr lang="en-GB" sz="2000" b="1" dirty="0">
                <a:solidFill>
                  <a:srgbClr val="14151A"/>
                </a:solidFill>
              </a:rPr>
              <a:t>PRIORITISE USE CASES.</a:t>
            </a:r>
            <a:endParaRPr lang="en-GB" sz="2000"/>
          </a:p>
          <a:p>
            <a:pPr algn="l">
              <a:lnSpc>
                <a:spcPct val="90000"/>
              </a:lnSpc>
              <a:buNone/>
            </a:pPr>
            <a:r>
              <a:rPr lang="en-GB" sz="2000" b="1" dirty="0">
                <a:solidFill>
                  <a:srgbClr val="6C35F2"/>
                </a:solidFill>
              </a:rPr>
              <a:t>NOT TECHNOLOGY.</a:t>
            </a:r>
            <a:endParaRPr lang="en-GB" sz="2000"/>
          </a:p>
        </p:txBody>
      </p:sp>
      <p:sp>
        <p:nvSpPr>
          <p:cNvPr id="163" name="Source"/>
          <p:cNvSpPr txBox="1"/>
          <p:nvPr/>
        </p:nvSpPr>
        <p:spPr>
          <a:xfrm>
            <a:off x="548640" y="6035040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00" b="0" dirty="0">
                <a:solidFill>
                  <a:srgbClr val="64635F"/>
                </a:solidFill>
              </a:rPr>
              <a:t>Source: KPMG in Thailand, “You can with AI – But what should your priorities be?”, 24 April 2025, p.12, citing KPMG International, Intelligent banking (2025). Ease = low + medium-complexity share. Dot area = share of opportunity. Quadrant lines (average ease, 10% of value) are an editorial reading.</a:t>
            </a:r>
            <a:endParaRPr lang="en-GB" sz="9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6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6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0" animBg="1"/>
      <p:bldP spid="134" grpId="0" animBg="1"/>
      <p:bldP spid="162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49808"/>
            <a:ext cx="6949440" cy="1188720"/>
          </a:xfr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THE AMBITION IS AHEAD</a:t>
            </a:r>
            <a:endParaRPr lang="en-GB" sz="3400"/>
          </a:p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OF THE OPERATING MODEL.</a:t>
            </a:r>
            <a:endParaRPr lang="en-GB" sz="3400"/>
          </a:p>
        </p:txBody>
      </p:sp>
      <p:sp>
        <p:nvSpPr>
          <p:cNvPr id="3" name="Text Placeholder 2"/>
          <p:cNvSpPr>
            <a:spLocks noGrp="1"/>
          </p:cNvSpPr>
          <p:nvPr>
            <p:ph type="body" idx="10" sz="quarter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050" b="1" spc="250" dirty="0">
                <a:solidFill>
                  <a:srgbClr val="6C35F2"/>
                </a:solidFill>
              </a:rPr>
              <a:t>04  ·  WHERE WE ARE TODAY</a:t>
            </a:r>
            <a:endParaRPr lang="en-GB" sz="1050"/>
          </a:p>
        </p:txBody>
      </p:sp>
      <p:sp>
        <p:nvSpPr>
          <p:cNvPr id="4" name="!!prog0"/>
          <p:cNvSpPr/>
          <p:nvPr/>
        </p:nvSpPr>
        <p:spPr>
          <a:xfrm>
            <a:off x="1032586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" name="!!prog1"/>
          <p:cNvSpPr/>
          <p:nvPr/>
        </p:nvSpPr>
        <p:spPr>
          <a:xfrm>
            <a:off x="1046759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!!prog2"/>
          <p:cNvSpPr/>
          <p:nvPr/>
        </p:nvSpPr>
        <p:spPr>
          <a:xfrm>
            <a:off x="1060932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" name="!!prog3"/>
          <p:cNvSpPr/>
          <p:nvPr/>
        </p:nvSpPr>
        <p:spPr>
          <a:xfrm>
            <a:off x="1075105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!!prog4"/>
          <p:cNvSpPr/>
          <p:nvPr/>
        </p:nvSpPr>
        <p:spPr>
          <a:xfrm>
            <a:off x="1089279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!!prog5"/>
          <p:cNvSpPr/>
          <p:nvPr/>
        </p:nvSpPr>
        <p:spPr>
          <a:xfrm>
            <a:off x="1103452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" name="!!prog6"/>
          <p:cNvSpPr/>
          <p:nvPr/>
        </p:nvSpPr>
        <p:spPr>
          <a:xfrm>
            <a:off x="1117625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!!prog7"/>
          <p:cNvSpPr/>
          <p:nvPr/>
        </p:nvSpPr>
        <p:spPr>
          <a:xfrm>
            <a:off x="1131798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!!prog8"/>
          <p:cNvSpPr/>
          <p:nvPr/>
        </p:nvSpPr>
        <p:spPr>
          <a:xfrm>
            <a:off x="1145971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!!prog9"/>
          <p:cNvSpPr/>
          <p:nvPr/>
        </p:nvSpPr>
        <p:spPr>
          <a:xfrm>
            <a:off x="1160145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" name="!!progActive"/>
          <p:cNvSpPr/>
          <p:nvPr/>
        </p:nvSpPr>
        <p:spPr>
          <a:xfrm>
            <a:off x="10867644" y="489204"/>
            <a:ext cx="118872" cy="118872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15" name="Ambition line"/>
          <p:cNvCxnSpPr/>
          <p:nvPr/>
        </p:nvCxnSpPr>
        <p:spPr>
          <a:xfrm>
            <a:off x="548640" y="2377440"/>
            <a:ext cx="11094415" cy="0"/>
          </a:xfrm>
          <a:prstGeom prst="line">
            <a:avLst/>
          </a:prstGeom>
          <a:ln w="25400">
            <a:solidFill>
              <a:srgbClr val="6C35F2"/>
            </a:solidFill>
            <a:prstDash val="dash"/>
          </a:ln>
        </p:spPr>
      </p:cxnSp>
      <p:sp>
        <p:nvSpPr>
          <p:cNvPr id="16" name="Ambition statement"/>
          <p:cNvSpPr txBox="1"/>
          <p:nvPr/>
        </p:nvSpPr>
        <p:spPr>
          <a:xfrm>
            <a:off x="7223760" y="1298448"/>
            <a:ext cx="4416552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en-GB" sz="1900" b="1" dirty="0">
                <a:solidFill>
                  <a:srgbClr val="6C35F2"/>
                </a:solidFill>
              </a:rPr>
              <a:t>AI IS MOVING FASTER</a:t>
            </a:r>
            <a:endParaRPr lang="en-GB" sz="1900"/>
          </a:p>
          <a:p>
            <a:pPr algn="r">
              <a:lnSpc>
                <a:spcPct val="90000"/>
              </a:lnSpc>
              <a:buNone/>
            </a:pPr>
            <a:r>
              <a:rPr lang="en-GB" sz="1900" b="1" dirty="0">
                <a:solidFill>
                  <a:srgbClr val="6C35F2"/>
                </a:solidFill>
              </a:rPr>
              <a:t>THAN THE ORGANISATION.</a:t>
            </a:r>
            <a:endParaRPr lang="en-GB" sz="1900"/>
          </a:p>
        </p:txBody>
      </p:sp>
      <p:cxnSp>
        <p:nvCxnSpPr>
          <p:cNvPr id="17" name="Gap INFRASTRUCTURE"/>
          <p:cNvCxnSpPr/>
          <p:nvPr/>
        </p:nvCxnSpPr>
        <p:spPr>
          <a:xfrm>
            <a:off x="1600200" y="2450592"/>
            <a:ext cx="0" cy="740664"/>
          </a:xfrm>
          <a:prstGeom prst="line">
            <a:avLst/>
          </a:prstGeom>
          <a:ln w="15875">
            <a:solidFill>
              <a:srgbClr val="6C35F2"/>
            </a:solidFill>
            <a:prstDash val="sysDot"/>
            <a:tailEnd type="triangle" w="med" len="med"/>
          </a:ln>
        </p:spPr>
      </p:cxnSp>
      <p:sp>
        <p:nvSpPr>
          <p:cNvPr id="18" name="!!blk1"/>
          <p:cNvSpPr/>
          <p:nvPr/>
        </p:nvSpPr>
        <p:spPr>
          <a:xfrm>
            <a:off x="548640" y="3246120"/>
            <a:ext cx="2103120" cy="2194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txBody>
          <a:bodyPr rtlCol="0" anchor="t" wrap="square" lIns="146304" tIns="146304" rIns="128016" bIns="91440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950" b="1" spc="200" dirty="0">
                <a:solidFill>
                  <a:srgbClr val="64635F"/>
                </a:solidFill>
              </a:rPr>
              <a:t>INFRASTRUCTURE</a:t>
            </a:r>
            <a:endParaRPr lang="en-GB" sz="950"/>
          </a:p>
          <a:p>
            <a:pPr algn="l">
              <a:lnSpc>
                <a:spcPct val="95000"/>
              </a:lnSpc>
              <a:spcAft>
                <a:spcPts val="600"/>
              </a:spcAft>
              <a:buNone/>
            </a:pPr>
            <a:r>
              <a:rPr lang="en-GB" sz="1300" b="1" dirty="0">
                <a:solidFill>
                  <a:srgbClr val="14151A"/>
                </a:solidFill>
              </a:rPr>
              <a:t>Still in development</a:t>
            </a:r>
            <a:endParaRPr lang="en-GB" sz="1300"/>
          </a:p>
          <a:p>
            <a:pPr algn="l">
              <a:lnSpc>
                <a:spcPct val="90000"/>
              </a:lnSpc>
              <a:spcAft>
                <a:spcPts val="400"/>
              </a:spcAft>
              <a:buNone/>
            </a:pPr>
            <a:r>
              <a:rPr lang="en-GB" sz="2800" b="1" spc="-50" dirty="0">
                <a:solidFill>
                  <a:srgbClr val="1F4FD8"/>
                </a:solidFill>
              </a:rPr>
              <a:t>25%</a:t>
            </a:r>
            <a:endParaRPr lang="en-GB" sz="28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have enterprise-wide cloud or hybrid-cloud platforms strategically supporting data-driven services</a:t>
            </a:r>
            <a:endParaRPr lang="en-GB" sz="1050"/>
          </a:p>
        </p:txBody>
      </p:sp>
      <p:cxnSp>
        <p:nvCxnSpPr>
          <p:cNvPr id="19" name="Gap PEOPLE"/>
          <p:cNvCxnSpPr/>
          <p:nvPr/>
        </p:nvCxnSpPr>
        <p:spPr>
          <a:xfrm>
            <a:off x="3840480" y="2450592"/>
            <a:ext cx="0" cy="237744"/>
          </a:xfrm>
          <a:prstGeom prst="line">
            <a:avLst/>
          </a:prstGeom>
          <a:ln w="15875">
            <a:solidFill>
              <a:srgbClr val="6C35F2"/>
            </a:solidFill>
            <a:prstDash val="sysDot"/>
            <a:tailEnd type="triangle" w="med" len="med"/>
          </a:ln>
        </p:spPr>
      </p:cxnSp>
      <p:sp>
        <p:nvSpPr>
          <p:cNvPr id="20" name="!!blk2"/>
          <p:cNvSpPr/>
          <p:nvPr/>
        </p:nvSpPr>
        <p:spPr>
          <a:xfrm>
            <a:off x="2788920" y="2743200"/>
            <a:ext cx="2103120" cy="2194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txBody>
          <a:bodyPr rtlCol="0" anchor="t" wrap="square" lIns="146304" tIns="146304" rIns="128016" bIns="91440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950" b="1" spc="200" dirty="0">
                <a:solidFill>
                  <a:srgbClr val="64635F"/>
                </a:solidFill>
              </a:rPr>
              <a:t>PEOPLE</a:t>
            </a:r>
            <a:endParaRPr lang="en-GB" sz="950"/>
          </a:p>
          <a:p>
            <a:pPr algn="l">
              <a:lnSpc>
                <a:spcPct val="95000"/>
              </a:lnSpc>
              <a:spcAft>
                <a:spcPts val="600"/>
              </a:spcAft>
              <a:buNone/>
            </a:pPr>
            <a:r>
              <a:rPr lang="en-GB" sz="1300" b="1" dirty="0">
                <a:solidFill>
                  <a:srgbClr val="14151A"/>
                </a:solidFill>
              </a:rPr>
              <a:t>Coming to grips with AI</a:t>
            </a:r>
            <a:endParaRPr lang="en-GB" sz="1300"/>
          </a:p>
          <a:p>
            <a:pPr algn="l">
              <a:lnSpc>
                <a:spcPct val="90000"/>
              </a:lnSpc>
              <a:spcAft>
                <a:spcPts val="400"/>
              </a:spcAft>
              <a:buNone/>
            </a:pPr>
            <a:r>
              <a:rPr lang="en-GB" sz="2400" b="1" spc="-50" dirty="0">
                <a:solidFill>
                  <a:srgbClr val="1F4FD8"/>
                </a:solidFill>
              </a:rPr>
              <a:t>61% → 30%</a:t>
            </a:r>
            <a:endParaRPr lang="en-GB" sz="24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provide ethics and guardrails training; only 30% offer more advanced AI learning</a:t>
            </a:r>
            <a:endParaRPr lang="en-GB" sz="1050"/>
          </a:p>
        </p:txBody>
      </p:sp>
      <p:cxnSp>
        <p:nvCxnSpPr>
          <p:cNvPr id="21" name="Gap MODELS"/>
          <p:cNvCxnSpPr/>
          <p:nvPr/>
        </p:nvCxnSpPr>
        <p:spPr>
          <a:xfrm>
            <a:off x="6080760" y="2450592"/>
            <a:ext cx="0" cy="512064"/>
          </a:xfrm>
          <a:prstGeom prst="line">
            <a:avLst/>
          </a:prstGeom>
          <a:ln w="15875">
            <a:solidFill>
              <a:srgbClr val="6C35F2"/>
            </a:solidFill>
            <a:prstDash val="sysDot"/>
            <a:tailEnd type="triangle" w="med" len="med"/>
          </a:ln>
        </p:spPr>
      </p:cxnSp>
      <p:sp>
        <p:nvSpPr>
          <p:cNvPr id="22" name="!!blk3"/>
          <p:cNvSpPr/>
          <p:nvPr/>
        </p:nvSpPr>
        <p:spPr>
          <a:xfrm>
            <a:off x="5029200" y="3017520"/>
            <a:ext cx="2103120" cy="2194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txBody>
          <a:bodyPr rtlCol="0" anchor="t" wrap="square" lIns="146304" tIns="146304" rIns="128016" bIns="91440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950" b="1" spc="200" dirty="0">
                <a:solidFill>
                  <a:srgbClr val="64635F"/>
                </a:solidFill>
              </a:rPr>
              <a:t>MODELS</a:t>
            </a:r>
            <a:endParaRPr lang="en-GB" sz="950"/>
          </a:p>
          <a:p>
            <a:pPr algn="l">
              <a:lnSpc>
                <a:spcPct val="95000"/>
              </a:lnSpc>
              <a:spcAft>
                <a:spcPts val="600"/>
              </a:spcAft>
              <a:buNone/>
            </a:pPr>
            <a:r>
              <a:rPr lang="en-GB" sz="1300" b="1" dirty="0">
                <a:solidFill>
                  <a:srgbClr val="14151A"/>
                </a:solidFill>
              </a:rPr>
              <a:t>No dominant model</a:t>
            </a:r>
            <a:endParaRPr lang="en-GB" sz="1300"/>
          </a:p>
          <a:p>
            <a:pPr algn="l">
              <a:lnSpc>
                <a:spcPct val="90000"/>
              </a:lnSpc>
              <a:spcAft>
                <a:spcPts val="400"/>
              </a:spcAft>
              <a:buNone/>
            </a:pPr>
            <a:r>
              <a:rPr lang="en-GB" sz="2800" b="1" spc="-50" dirty="0">
                <a:solidFill>
                  <a:srgbClr val="1F4FD8"/>
                </a:solidFill>
              </a:rPr>
              <a:t>66%</a:t>
            </a:r>
            <a:endParaRPr lang="en-GB" sz="28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use cloud-based AI platforms, 46% open-source tools and 83% rely on on-prem solutions</a:t>
            </a:r>
            <a:endParaRPr lang="en-GB" sz="1050"/>
          </a:p>
        </p:txBody>
      </p:sp>
      <p:cxnSp>
        <p:nvCxnSpPr>
          <p:cNvPr id="23" name="Gap CONTROL"/>
          <p:cNvCxnSpPr/>
          <p:nvPr/>
        </p:nvCxnSpPr>
        <p:spPr>
          <a:xfrm>
            <a:off x="8321040" y="2450592"/>
            <a:ext cx="0" cy="969264"/>
          </a:xfrm>
          <a:prstGeom prst="line">
            <a:avLst/>
          </a:prstGeom>
          <a:ln w="15875">
            <a:solidFill>
              <a:srgbClr val="6C35F2"/>
            </a:solidFill>
            <a:prstDash val="sysDot"/>
            <a:tailEnd type="triangle" w="med" len="med"/>
          </a:ln>
        </p:spPr>
      </p:cxnSp>
      <p:sp>
        <p:nvSpPr>
          <p:cNvPr id="24" name="!!blk4"/>
          <p:cNvSpPr/>
          <p:nvPr/>
        </p:nvSpPr>
        <p:spPr>
          <a:xfrm>
            <a:off x="7269480" y="3474720"/>
            <a:ext cx="2103120" cy="2194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txBody>
          <a:bodyPr rtlCol="0" anchor="t" wrap="square" lIns="146304" tIns="146304" rIns="128016" bIns="91440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950" b="1" spc="200" dirty="0">
                <a:solidFill>
                  <a:srgbClr val="64635F"/>
                </a:solidFill>
              </a:rPr>
              <a:t>CONTROL</a:t>
            </a:r>
            <a:endParaRPr lang="en-GB" sz="950"/>
          </a:p>
          <a:p>
            <a:pPr algn="l">
              <a:lnSpc>
                <a:spcPct val="95000"/>
              </a:lnSpc>
              <a:spcAft>
                <a:spcPts val="600"/>
              </a:spcAft>
              <a:buNone/>
            </a:pPr>
            <a:r>
              <a:rPr lang="en-GB" sz="1300" b="1" dirty="0">
                <a:solidFill>
                  <a:srgbClr val="14151A"/>
                </a:solidFill>
              </a:rPr>
              <a:t>Concerned about control</a:t>
            </a:r>
            <a:endParaRPr lang="en-GB" sz="1300"/>
          </a:p>
          <a:p>
            <a:pPr algn="l">
              <a:lnSpc>
                <a:spcPct val="90000"/>
              </a:lnSpc>
              <a:spcAft>
                <a:spcPts val="400"/>
              </a:spcAft>
              <a:buNone/>
            </a:pPr>
            <a:r>
              <a:rPr lang="en-GB" sz="2800" b="1" spc="-50" dirty="0">
                <a:solidFill>
                  <a:srgbClr val="1F4FD8"/>
                </a:solidFill>
              </a:rPr>
              <a:t>58%</a:t>
            </a:r>
            <a:endParaRPr lang="en-GB" sz="28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are nervous about the influence of AI tech providers on their operations</a:t>
            </a:r>
            <a:endParaRPr lang="en-GB" sz="1050"/>
          </a:p>
        </p:txBody>
      </p:sp>
      <p:cxnSp>
        <p:nvCxnSpPr>
          <p:cNvPr id="25" name="Gap ROI"/>
          <p:cNvCxnSpPr/>
          <p:nvPr/>
        </p:nvCxnSpPr>
        <p:spPr>
          <a:xfrm>
            <a:off x="10561320" y="2450592"/>
            <a:ext cx="0" cy="1197864"/>
          </a:xfrm>
          <a:prstGeom prst="line">
            <a:avLst/>
          </a:prstGeom>
          <a:ln w="15875">
            <a:solidFill>
              <a:srgbClr val="6C35F2"/>
            </a:solidFill>
            <a:prstDash val="sysDot"/>
            <a:tailEnd type="triangle" w="med" len="med"/>
          </a:ln>
        </p:spPr>
      </p:cxnSp>
      <p:sp>
        <p:nvSpPr>
          <p:cNvPr id="26" name="!!blk5"/>
          <p:cNvSpPr/>
          <p:nvPr/>
        </p:nvSpPr>
        <p:spPr>
          <a:xfrm>
            <a:off x="9509760" y="3703320"/>
            <a:ext cx="2103120" cy="219456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txBody>
          <a:bodyPr rtlCol="0" anchor="t" wrap="square" lIns="146304" tIns="146304" rIns="128016" bIns="91440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950" b="1" spc="200" dirty="0">
                <a:solidFill>
                  <a:srgbClr val="64635F"/>
                </a:solidFill>
              </a:rPr>
              <a:t>ROI</a:t>
            </a:r>
            <a:endParaRPr lang="en-GB" sz="950"/>
          </a:p>
          <a:p>
            <a:pPr algn="l">
              <a:lnSpc>
                <a:spcPct val="95000"/>
              </a:lnSpc>
              <a:spcAft>
                <a:spcPts val="600"/>
              </a:spcAft>
              <a:buNone/>
            </a:pPr>
            <a:r>
              <a:rPr lang="en-GB" sz="1300" b="1" dirty="0">
                <a:solidFill>
                  <a:srgbClr val="14151A"/>
                </a:solidFill>
              </a:rPr>
              <a:t>Not automatic</a:t>
            </a:r>
            <a:endParaRPr lang="en-GB" sz="1300"/>
          </a:p>
          <a:p>
            <a:pPr algn="l">
              <a:lnSpc>
                <a:spcPct val="90000"/>
              </a:lnSpc>
              <a:spcAft>
                <a:spcPts val="400"/>
              </a:spcAft>
              <a:buNone/>
            </a:pPr>
            <a:r>
              <a:rPr lang="en-GB" sz="2800" b="1" spc="-50" dirty="0">
                <a:solidFill>
                  <a:srgbClr val="6C35F2"/>
                </a:solidFill>
              </a:rPr>
              <a:t>Myth</a:t>
            </a:r>
            <a:endParaRPr lang="en-GB" sz="28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that AI solutions will always deliver a positive ROI. Selecting the right approach is critical.</a:t>
            </a:r>
            <a:endParaRPr lang="en-GB" sz="1050"/>
          </a:p>
        </p:txBody>
      </p:sp>
      <p:sp>
        <p:nvSpPr>
          <p:cNvPr id="27" name="Source"/>
          <p:cNvSpPr txBox="1"/>
          <p:nvPr/>
        </p:nvSpPr>
        <p:spPr>
          <a:xfrm>
            <a:off x="548640" y="6035040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00" b="0" dirty="0">
                <a:solidFill>
                  <a:srgbClr val="64635F"/>
                </a:solidFill>
              </a:rPr>
              <a:t>Source: KPMG in Thailand, “You can with AI – But what should your priorities be?”, 24 April 2025, p.14, citing KPMG International, Intelligent banking (2025). Block heights are an editorial maturity read, not a source score.</a:t>
            </a:r>
            <a:endParaRPr lang="en-GB" sz="9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4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82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94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106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118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  <p:bldP spid="24" grpId="0" animBg="1"/>
      <p:bldP spid="26" grpId="0" animBg="1"/>
      <p:bldP spid="16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49808"/>
            <a:ext cx="6035040" cy="1188720"/>
          </a:xfr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THREE PRIORITIES.</a:t>
            </a:r>
            <a:endParaRPr lang="en-GB" sz="3400"/>
          </a:p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IN THIS ORDER.</a:t>
            </a:r>
            <a:endParaRPr lang="en-GB" sz="3400"/>
          </a:p>
        </p:txBody>
      </p:sp>
      <p:sp>
        <p:nvSpPr>
          <p:cNvPr id="3" name="Text Placeholder 2"/>
          <p:cNvSpPr>
            <a:spLocks noGrp="1"/>
          </p:cNvSpPr>
          <p:nvPr>
            <p:ph type="body" idx="10" sz="quarter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050" b="1" spc="250" dirty="0">
                <a:solidFill>
                  <a:srgbClr val="6C35F2"/>
                </a:solidFill>
              </a:rPr>
              <a:t>05  ·  THE ANSWER</a:t>
            </a:r>
            <a:endParaRPr lang="en-GB" sz="1050"/>
          </a:p>
        </p:txBody>
      </p:sp>
      <p:sp>
        <p:nvSpPr>
          <p:cNvPr id="4" name="!!prog0"/>
          <p:cNvSpPr/>
          <p:nvPr/>
        </p:nvSpPr>
        <p:spPr>
          <a:xfrm>
            <a:off x="1032586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" name="!!prog1"/>
          <p:cNvSpPr/>
          <p:nvPr/>
        </p:nvSpPr>
        <p:spPr>
          <a:xfrm>
            <a:off x="1046759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!!prog2"/>
          <p:cNvSpPr/>
          <p:nvPr/>
        </p:nvSpPr>
        <p:spPr>
          <a:xfrm>
            <a:off x="1060932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" name="!!prog3"/>
          <p:cNvSpPr/>
          <p:nvPr/>
        </p:nvSpPr>
        <p:spPr>
          <a:xfrm>
            <a:off x="1075105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!!prog4"/>
          <p:cNvSpPr/>
          <p:nvPr/>
        </p:nvSpPr>
        <p:spPr>
          <a:xfrm>
            <a:off x="1089279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!!prog5"/>
          <p:cNvSpPr/>
          <p:nvPr/>
        </p:nvSpPr>
        <p:spPr>
          <a:xfrm>
            <a:off x="1103452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" name="!!prog6"/>
          <p:cNvSpPr/>
          <p:nvPr/>
        </p:nvSpPr>
        <p:spPr>
          <a:xfrm>
            <a:off x="1117625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!!prog7"/>
          <p:cNvSpPr/>
          <p:nvPr/>
        </p:nvSpPr>
        <p:spPr>
          <a:xfrm>
            <a:off x="1131798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!!prog8"/>
          <p:cNvSpPr/>
          <p:nvPr/>
        </p:nvSpPr>
        <p:spPr>
          <a:xfrm>
            <a:off x="1145971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!!prog9"/>
          <p:cNvSpPr/>
          <p:nvPr/>
        </p:nvSpPr>
        <p:spPr>
          <a:xfrm>
            <a:off x="1160145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" name="!!progActive"/>
          <p:cNvSpPr/>
          <p:nvPr/>
        </p:nvSpPr>
        <p:spPr>
          <a:xfrm>
            <a:off x="11009376" y="489204"/>
            <a:ext cx="118872" cy="118872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Value area"/>
          <p:cNvSpPr/>
          <p:nvPr/>
        </p:nvSpPr>
        <p:spPr>
          <a:xfrm>
            <a:off x="731520" y="1188720"/>
            <a:ext cx="10698480" cy="3429000"/>
          </a:xfrm>
          <a:custGeom>
            <a:avLst/>
            <a:gdLst/>
            <a:ahLst/>
            <a:cxnLst/>
            <a:rect l="l" t="t" r="r" b="b"/>
            <a:pathLst>
              <a:path w="10698480" h="3429000">
                <a:moveTo>
                  <a:pt x="0" y="3364992"/>
                </a:moveTo>
                <a:lnTo>
                  <a:pt x="89154" y="3362083"/>
                </a:lnTo>
                <a:lnTo>
                  <a:pt x="178308" y="3358952"/>
                </a:lnTo>
                <a:lnTo>
                  <a:pt x="267462" y="3355585"/>
                </a:lnTo>
                <a:lnTo>
                  <a:pt x="356616" y="3351962"/>
                </a:lnTo>
                <a:lnTo>
                  <a:pt x="445770" y="3348066"/>
                </a:lnTo>
                <a:lnTo>
                  <a:pt x="534924" y="3343877"/>
                </a:lnTo>
                <a:lnTo>
                  <a:pt x="624078" y="3339373"/>
                </a:lnTo>
                <a:lnTo>
                  <a:pt x="713232" y="3334531"/>
                </a:lnTo>
                <a:lnTo>
                  <a:pt x="802386" y="3329328"/>
                </a:lnTo>
                <a:lnTo>
                  <a:pt x="891540" y="3323738"/>
                </a:lnTo>
                <a:lnTo>
                  <a:pt x="980694" y="3317733"/>
                </a:lnTo>
                <a:lnTo>
                  <a:pt x="1069848" y="3311284"/>
                </a:lnTo>
                <a:lnTo>
                  <a:pt x="1159002" y="3304361"/>
                </a:lnTo>
                <a:lnTo>
                  <a:pt x="1248156" y="3296930"/>
                </a:lnTo>
                <a:lnTo>
                  <a:pt x="1337310" y="3288958"/>
                </a:lnTo>
                <a:lnTo>
                  <a:pt x="1426464" y="3280408"/>
                </a:lnTo>
                <a:lnTo>
                  <a:pt x="1515618" y="3271240"/>
                </a:lnTo>
                <a:lnTo>
                  <a:pt x="1604772" y="3261415"/>
                </a:lnTo>
                <a:lnTo>
                  <a:pt x="1693926" y="3250890"/>
                </a:lnTo>
                <a:lnTo>
                  <a:pt x="1783080" y="3239620"/>
                </a:lnTo>
                <a:lnTo>
                  <a:pt x="1872234" y="3227559"/>
                </a:lnTo>
                <a:lnTo>
                  <a:pt x="1961388" y="3214657"/>
                </a:lnTo>
                <a:lnTo>
                  <a:pt x="2050542" y="3200864"/>
                </a:lnTo>
                <a:lnTo>
                  <a:pt x="2139696" y="3186128"/>
                </a:lnTo>
                <a:lnTo>
                  <a:pt x="2228850" y="3170393"/>
                </a:lnTo>
                <a:lnTo>
                  <a:pt x="2318004" y="3153603"/>
                </a:lnTo>
                <a:lnTo>
                  <a:pt x="2407158" y="3135702"/>
                </a:lnTo>
                <a:lnTo>
                  <a:pt x="2496312" y="3116630"/>
                </a:lnTo>
                <a:lnTo>
                  <a:pt x="2585466" y="3096328"/>
                </a:lnTo>
                <a:lnTo>
                  <a:pt x="2674620" y="3074735"/>
                </a:lnTo>
                <a:lnTo>
                  <a:pt x="2763774" y="3051791"/>
                </a:lnTo>
                <a:lnTo>
                  <a:pt x="2852928" y="3027436"/>
                </a:lnTo>
                <a:lnTo>
                  <a:pt x="2942082" y="3001610"/>
                </a:lnTo>
                <a:lnTo>
                  <a:pt x="3031236" y="2974256"/>
                </a:lnTo>
                <a:lnTo>
                  <a:pt x="3120390" y="2945317"/>
                </a:lnTo>
                <a:lnTo>
                  <a:pt x="3209544" y="2914742"/>
                </a:lnTo>
                <a:lnTo>
                  <a:pt x="3298698" y="2882478"/>
                </a:lnTo>
                <a:lnTo>
                  <a:pt x="3387852" y="2848483"/>
                </a:lnTo>
                <a:lnTo>
                  <a:pt x="3477006" y="2812715"/>
                </a:lnTo>
                <a:lnTo>
                  <a:pt x="3566160" y="2775141"/>
                </a:lnTo>
                <a:lnTo>
                  <a:pt x="3655314" y="2735735"/>
                </a:lnTo>
                <a:lnTo>
                  <a:pt x="3744468" y="2694477"/>
                </a:lnTo>
                <a:lnTo>
                  <a:pt x="3833622" y="2651359"/>
                </a:lnTo>
                <a:lnTo>
                  <a:pt x="3922776" y="2606381"/>
                </a:lnTo>
                <a:lnTo>
                  <a:pt x="4011930" y="2559555"/>
                </a:lnTo>
                <a:lnTo>
                  <a:pt x="4101084" y="2510905"/>
                </a:lnTo>
                <a:lnTo>
                  <a:pt x="4190238" y="2460466"/>
                </a:lnTo>
                <a:lnTo>
                  <a:pt x="4279392" y="2408288"/>
                </a:lnTo>
                <a:lnTo>
                  <a:pt x="4368546" y="2354433"/>
                </a:lnTo>
                <a:lnTo>
                  <a:pt x="4457700" y="2298977"/>
                </a:lnTo>
                <a:lnTo>
                  <a:pt x="4546854" y="2242012"/>
                </a:lnTo>
                <a:lnTo>
                  <a:pt x="4636008" y="2183640"/>
                </a:lnTo>
                <a:lnTo>
                  <a:pt x="4725162" y="2123980"/>
                </a:lnTo>
                <a:lnTo>
                  <a:pt x="4814316" y="2063161"/>
                </a:lnTo>
                <a:lnTo>
                  <a:pt x="4903470" y="2001324"/>
                </a:lnTo>
                <a:lnTo>
                  <a:pt x="4992624" y="1938623"/>
                </a:lnTo>
                <a:lnTo>
                  <a:pt x="5081778" y="1875217"/>
                </a:lnTo>
                <a:lnTo>
                  <a:pt x="5170932" y="1811277"/>
                </a:lnTo>
                <a:lnTo>
                  <a:pt x="5260086" y="1746977"/>
                </a:lnTo>
                <a:lnTo>
                  <a:pt x="5349240" y="1682496"/>
                </a:lnTo>
                <a:lnTo>
                  <a:pt x="5438394" y="1618015"/>
                </a:lnTo>
                <a:lnTo>
                  <a:pt x="5527548" y="1553715"/>
                </a:lnTo>
                <a:lnTo>
                  <a:pt x="5616702" y="1489775"/>
                </a:lnTo>
                <a:lnTo>
                  <a:pt x="5705856" y="1426369"/>
                </a:lnTo>
                <a:lnTo>
                  <a:pt x="5795010" y="1363668"/>
                </a:lnTo>
                <a:lnTo>
                  <a:pt x="5884164" y="1301831"/>
                </a:lnTo>
                <a:lnTo>
                  <a:pt x="5973318" y="1241012"/>
                </a:lnTo>
                <a:lnTo>
                  <a:pt x="6062472" y="1181352"/>
                </a:lnTo>
                <a:lnTo>
                  <a:pt x="6151626" y="1122980"/>
                </a:lnTo>
                <a:lnTo>
                  <a:pt x="6240780" y="1066015"/>
                </a:lnTo>
                <a:lnTo>
                  <a:pt x="6329934" y="1010559"/>
                </a:lnTo>
                <a:lnTo>
                  <a:pt x="6419088" y="956704"/>
                </a:lnTo>
                <a:lnTo>
                  <a:pt x="6508242" y="904526"/>
                </a:lnTo>
                <a:lnTo>
                  <a:pt x="6597396" y="854087"/>
                </a:lnTo>
                <a:lnTo>
                  <a:pt x="6686550" y="805437"/>
                </a:lnTo>
                <a:lnTo>
                  <a:pt x="6775704" y="758611"/>
                </a:lnTo>
                <a:lnTo>
                  <a:pt x="6864858" y="713633"/>
                </a:lnTo>
                <a:lnTo>
                  <a:pt x="6954012" y="670515"/>
                </a:lnTo>
                <a:lnTo>
                  <a:pt x="7043166" y="629257"/>
                </a:lnTo>
                <a:lnTo>
                  <a:pt x="7132320" y="589851"/>
                </a:lnTo>
                <a:lnTo>
                  <a:pt x="7221474" y="552277"/>
                </a:lnTo>
                <a:lnTo>
                  <a:pt x="7310628" y="516509"/>
                </a:lnTo>
                <a:lnTo>
                  <a:pt x="7399782" y="482514"/>
                </a:lnTo>
                <a:lnTo>
                  <a:pt x="7488936" y="450250"/>
                </a:lnTo>
                <a:lnTo>
                  <a:pt x="7578090" y="419675"/>
                </a:lnTo>
                <a:lnTo>
                  <a:pt x="7667244" y="390736"/>
                </a:lnTo>
                <a:lnTo>
                  <a:pt x="7756398" y="363382"/>
                </a:lnTo>
                <a:lnTo>
                  <a:pt x="7845552" y="337556"/>
                </a:lnTo>
                <a:lnTo>
                  <a:pt x="7934706" y="313201"/>
                </a:lnTo>
                <a:lnTo>
                  <a:pt x="8023860" y="290257"/>
                </a:lnTo>
                <a:lnTo>
                  <a:pt x="8113014" y="268664"/>
                </a:lnTo>
                <a:lnTo>
                  <a:pt x="8202168" y="248362"/>
                </a:lnTo>
                <a:lnTo>
                  <a:pt x="8291322" y="229290"/>
                </a:lnTo>
                <a:lnTo>
                  <a:pt x="8380476" y="211389"/>
                </a:lnTo>
                <a:lnTo>
                  <a:pt x="8469630" y="194599"/>
                </a:lnTo>
                <a:lnTo>
                  <a:pt x="8558784" y="178864"/>
                </a:lnTo>
                <a:lnTo>
                  <a:pt x="8647938" y="164128"/>
                </a:lnTo>
                <a:lnTo>
                  <a:pt x="8737092" y="150335"/>
                </a:lnTo>
                <a:lnTo>
                  <a:pt x="8826246" y="137433"/>
                </a:lnTo>
                <a:lnTo>
                  <a:pt x="8915400" y="125372"/>
                </a:lnTo>
                <a:lnTo>
                  <a:pt x="9004554" y="114102"/>
                </a:lnTo>
                <a:lnTo>
                  <a:pt x="9093708" y="103577"/>
                </a:lnTo>
                <a:lnTo>
                  <a:pt x="9182862" y="93752"/>
                </a:lnTo>
                <a:lnTo>
                  <a:pt x="9272016" y="84584"/>
                </a:lnTo>
                <a:lnTo>
                  <a:pt x="9361170" y="76034"/>
                </a:lnTo>
                <a:lnTo>
                  <a:pt x="9450324" y="68062"/>
                </a:lnTo>
                <a:lnTo>
                  <a:pt x="9539478" y="60631"/>
                </a:lnTo>
                <a:lnTo>
                  <a:pt x="9628632" y="53708"/>
                </a:lnTo>
                <a:lnTo>
                  <a:pt x="9717786" y="47259"/>
                </a:lnTo>
                <a:lnTo>
                  <a:pt x="9806940" y="41254"/>
                </a:lnTo>
                <a:lnTo>
                  <a:pt x="9896094" y="35664"/>
                </a:lnTo>
                <a:lnTo>
                  <a:pt x="9985248" y="30461"/>
                </a:lnTo>
                <a:lnTo>
                  <a:pt x="10074402" y="25619"/>
                </a:lnTo>
                <a:lnTo>
                  <a:pt x="10163556" y="21115"/>
                </a:lnTo>
                <a:lnTo>
                  <a:pt x="10252710" y="16926"/>
                </a:lnTo>
                <a:lnTo>
                  <a:pt x="10341864" y="13030"/>
                </a:lnTo>
                <a:lnTo>
                  <a:pt x="10431018" y="9407"/>
                </a:lnTo>
                <a:lnTo>
                  <a:pt x="10520172" y="6040"/>
                </a:lnTo>
                <a:lnTo>
                  <a:pt x="10609326" y="2909"/>
                </a:lnTo>
                <a:lnTo>
                  <a:pt x="10698480" y="0"/>
                </a:lnTo>
                <a:lnTo>
                  <a:pt x="10698480" y="3429000"/>
                </a:lnTo>
                <a:lnTo>
                  <a:pt x="0" y="3429000"/>
                </a:lnTo>
                <a:close/>
              </a:path>
            </a:pathLst>
          </a:custGeom>
          <a:solidFill>
            <a:srgbClr val="6C35F2">
              <a:alpha val="8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16" name="!!axX"/>
          <p:cNvCxnSpPr/>
          <p:nvPr/>
        </p:nvCxnSpPr>
        <p:spPr>
          <a:xfrm>
            <a:off x="548640" y="4617720"/>
            <a:ext cx="11094415" cy="0"/>
          </a:xfrm>
          <a:prstGeom prst="line">
            <a:avLst/>
          </a:prstGeom>
          <a:ln w="15875">
            <a:solidFill>
              <a:srgbClr val="14151A"/>
            </a:solidFill>
            <a:tailEnd type="triangle" w="med" len="med"/>
          </a:ln>
        </p:spPr>
      </p:cxnSp>
      <p:cxnSp>
        <p:nvCxnSpPr>
          <p:cNvPr id="17" name="!!axY"/>
          <p:cNvCxnSpPr/>
          <p:nvPr/>
        </p:nvCxnSpPr>
        <p:spPr>
          <a:xfrm flipV="1">
            <a:off x="548640" y="2057400"/>
            <a:ext cx="0" cy="2560320"/>
          </a:xfrm>
          <a:prstGeom prst="line">
            <a:avLst/>
          </a:prstGeom>
          <a:ln w="15875">
            <a:solidFill>
              <a:srgbClr val="14151A"/>
            </a:solidFill>
            <a:tailEnd type="triangle" w="med" len="med"/>
          </a:ln>
        </p:spPr>
      </p:cxnSp>
      <p:sp>
        <p:nvSpPr>
          <p:cNvPr id="18" name="!!axXl"/>
          <p:cNvSpPr txBox="1"/>
          <p:nvPr/>
        </p:nvSpPr>
        <p:spPr>
          <a:xfrm>
            <a:off x="8412480" y="4663440"/>
            <a:ext cx="320040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950" b="1" spc="150" dirty="0">
                <a:solidFill>
                  <a:srgbClr val="14151A"/>
                </a:solidFill>
              </a:rPr>
              <a:t>MATURITY  →</a:t>
            </a:r>
            <a:endParaRPr lang="en-GB" sz="950"/>
          </a:p>
        </p:txBody>
      </p:sp>
      <p:sp>
        <p:nvSpPr>
          <p:cNvPr id="19" name="!!axYl"/>
          <p:cNvSpPr txBox="1"/>
          <p:nvPr/>
        </p:nvSpPr>
        <p:spPr>
          <a:xfrm>
            <a:off x="658368" y="201168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50" b="1" spc="150" dirty="0">
                <a:solidFill>
                  <a:srgbClr val="14151A"/>
                </a:solidFill>
              </a:rPr>
              <a:t>↑  VALUE</a:t>
            </a:r>
            <a:endParaRPr lang="en-GB" sz="950"/>
          </a:p>
        </p:txBody>
      </p:sp>
      <p:sp>
        <p:nvSpPr>
          <p:cNvPr id="20" name="Curve 1"/>
          <p:cNvSpPr/>
          <p:nvPr/>
        </p:nvSpPr>
        <p:spPr>
          <a:xfrm>
            <a:off x="731520" y="3902470"/>
            <a:ext cx="3703320" cy="651242"/>
          </a:xfrm>
          <a:custGeom>
            <a:avLst/>
            <a:gdLst/>
            <a:ahLst/>
            <a:cxnLst/>
            <a:rect l="l" t="t" r="r" b="b"/>
            <a:pathLst>
              <a:path w="3703320" h="651242">
                <a:moveTo>
                  <a:pt x="0" y="651242"/>
                </a:moveTo>
                <a:lnTo>
                  <a:pt x="89154" y="648333"/>
                </a:lnTo>
                <a:lnTo>
                  <a:pt x="178308" y="645202"/>
                </a:lnTo>
                <a:lnTo>
                  <a:pt x="267462" y="641835"/>
                </a:lnTo>
                <a:lnTo>
                  <a:pt x="356616" y="638212"/>
                </a:lnTo>
                <a:lnTo>
                  <a:pt x="445770" y="634316"/>
                </a:lnTo>
                <a:lnTo>
                  <a:pt x="534924" y="630127"/>
                </a:lnTo>
                <a:lnTo>
                  <a:pt x="624078" y="625623"/>
                </a:lnTo>
                <a:lnTo>
                  <a:pt x="713232" y="620781"/>
                </a:lnTo>
                <a:lnTo>
                  <a:pt x="802386" y="615578"/>
                </a:lnTo>
                <a:lnTo>
                  <a:pt x="891540" y="609988"/>
                </a:lnTo>
                <a:lnTo>
                  <a:pt x="980694" y="603983"/>
                </a:lnTo>
                <a:lnTo>
                  <a:pt x="1069848" y="597534"/>
                </a:lnTo>
                <a:lnTo>
                  <a:pt x="1159002" y="590611"/>
                </a:lnTo>
                <a:lnTo>
                  <a:pt x="1248156" y="583180"/>
                </a:lnTo>
                <a:lnTo>
                  <a:pt x="1337310" y="575208"/>
                </a:lnTo>
                <a:lnTo>
                  <a:pt x="1426464" y="566658"/>
                </a:lnTo>
                <a:lnTo>
                  <a:pt x="1515618" y="557490"/>
                </a:lnTo>
                <a:lnTo>
                  <a:pt x="1604772" y="547665"/>
                </a:lnTo>
                <a:lnTo>
                  <a:pt x="1693926" y="537140"/>
                </a:lnTo>
                <a:lnTo>
                  <a:pt x="1783080" y="525870"/>
                </a:lnTo>
                <a:lnTo>
                  <a:pt x="1872234" y="513809"/>
                </a:lnTo>
                <a:lnTo>
                  <a:pt x="1961388" y="500907"/>
                </a:lnTo>
                <a:lnTo>
                  <a:pt x="2050542" y="487114"/>
                </a:lnTo>
                <a:lnTo>
                  <a:pt x="2139696" y="472378"/>
                </a:lnTo>
                <a:lnTo>
                  <a:pt x="2228850" y="456643"/>
                </a:lnTo>
                <a:lnTo>
                  <a:pt x="2318004" y="439853"/>
                </a:lnTo>
                <a:lnTo>
                  <a:pt x="2407158" y="421952"/>
                </a:lnTo>
                <a:lnTo>
                  <a:pt x="2496312" y="402880"/>
                </a:lnTo>
                <a:lnTo>
                  <a:pt x="2585466" y="382578"/>
                </a:lnTo>
                <a:lnTo>
                  <a:pt x="2674620" y="360985"/>
                </a:lnTo>
                <a:lnTo>
                  <a:pt x="2763774" y="338041"/>
                </a:lnTo>
                <a:lnTo>
                  <a:pt x="2852928" y="313686"/>
                </a:lnTo>
                <a:lnTo>
                  <a:pt x="2942082" y="287860"/>
                </a:lnTo>
                <a:lnTo>
                  <a:pt x="3031236" y="260506"/>
                </a:lnTo>
                <a:lnTo>
                  <a:pt x="3120390" y="231567"/>
                </a:lnTo>
                <a:lnTo>
                  <a:pt x="3209544" y="200992"/>
                </a:lnTo>
                <a:lnTo>
                  <a:pt x="3298698" y="168728"/>
                </a:lnTo>
                <a:lnTo>
                  <a:pt x="3387852" y="134733"/>
                </a:lnTo>
                <a:lnTo>
                  <a:pt x="3477006" y="98965"/>
                </a:lnTo>
                <a:lnTo>
                  <a:pt x="3566160" y="61391"/>
                </a:lnTo>
                <a:lnTo>
                  <a:pt x="3655314" y="21985"/>
                </a:lnTo>
                <a:lnTo>
                  <a:pt x="3703320" y="0"/>
                </a:lnTo>
              </a:path>
            </a:pathLst>
          </a:custGeom>
          <a:noFill/>
          <a:ln w="57150" cap="rnd">
            <a:solidFill>
              <a:srgbClr val="27C2E8"/>
            </a:solidFill>
            <a:round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Curve 2"/>
          <p:cNvSpPr/>
          <p:nvPr/>
        </p:nvSpPr>
        <p:spPr>
          <a:xfrm>
            <a:off x="4434840" y="1652000"/>
            <a:ext cx="3749040" cy="2250470"/>
          </a:xfrm>
          <a:custGeom>
            <a:avLst/>
            <a:gdLst/>
            <a:ahLst/>
            <a:cxnLst/>
            <a:rect l="l" t="t" r="r" b="b"/>
            <a:pathLst>
              <a:path w="3749040" h="2250470">
                <a:moveTo>
                  <a:pt x="0" y="2250470"/>
                </a:moveTo>
                <a:lnTo>
                  <a:pt x="41148" y="2231197"/>
                </a:lnTo>
                <a:lnTo>
                  <a:pt x="130302" y="2188079"/>
                </a:lnTo>
                <a:lnTo>
                  <a:pt x="219456" y="2143101"/>
                </a:lnTo>
                <a:lnTo>
                  <a:pt x="308610" y="2096275"/>
                </a:lnTo>
                <a:lnTo>
                  <a:pt x="397764" y="2047625"/>
                </a:lnTo>
                <a:lnTo>
                  <a:pt x="486918" y="1997186"/>
                </a:lnTo>
                <a:lnTo>
                  <a:pt x="576072" y="1945008"/>
                </a:lnTo>
                <a:lnTo>
                  <a:pt x="665226" y="1891153"/>
                </a:lnTo>
                <a:lnTo>
                  <a:pt x="754380" y="1835697"/>
                </a:lnTo>
                <a:lnTo>
                  <a:pt x="843534" y="1778732"/>
                </a:lnTo>
                <a:lnTo>
                  <a:pt x="932688" y="1720360"/>
                </a:lnTo>
                <a:lnTo>
                  <a:pt x="1021842" y="1660700"/>
                </a:lnTo>
                <a:lnTo>
                  <a:pt x="1110996" y="1599881"/>
                </a:lnTo>
                <a:lnTo>
                  <a:pt x="1200150" y="1538044"/>
                </a:lnTo>
                <a:lnTo>
                  <a:pt x="1289304" y="1475343"/>
                </a:lnTo>
                <a:lnTo>
                  <a:pt x="1378458" y="1411937"/>
                </a:lnTo>
                <a:lnTo>
                  <a:pt x="1467612" y="1347997"/>
                </a:lnTo>
                <a:lnTo>
                  <a:pt x="1556766" y="1283697"/>
                </a:lnTo>
                <a:lnTo>
                  <a:pt x="1645920" y="1219216"/>
                </a:lnTo>
                <a:lnTo>
                  <a:pt x="1735074" y="1154735"/>
                </a:lnTo>
                <a:lnTo>
                  <a:pt x="1824228" y="1090435"/>
                </a:lnTo>
                <a:lnTo>
                  <a:pt x="1913382" y="1026495"/>
                </a:lnTo>
                <a:lnTo>
                  <a:pt x="2002536" y="963089"/>
                </a:lnTo>
                <a:lnTo>
                  <a:pt x="2091690" y="900388"/>
                </a:lnTo>
                <a:lnTo>
                  <a:pt x="2180844" y="838551"/>
                </a:lnTo>
                <a:lnTo>
                  <a:pt x="2269998" y="777732"/>
                </a:lnTo>
                <a:lnTo>
                  <a:pt x="2359152" y="718072"/>
                </a:lnTo>
                <a:lnTo>
                  <a:pt x="2448306" y="659700"/>
                </a:lnTo>
                <a:lnTo>
                  <a:pt x="2537460" y="602735"/>
                </a:lnTo>
                <a:lnTo>
                  <a:pt x="2626614" y="547279"/>
                </a:lnTo>
                <a:lnTo>
                  <a:pt x="2715768" y="493424"/>
                </a:lnTo>
                <a:lnTo>
                  <a:pt x="2804922" y="441246"/>
                </a:lnTo>
                <a:lnTo>
                  <a:pt x="2894076" y="390807"/>
                </a:lnTo>
                <a:lnTo>
                  <a:pt x="2983230" y="342157"/>
                </a:lnTo>
                <a:lnTo>
                  <a:pt x="3072384" y="295331"/>
                </a:lnTo>
                <a:lnTo>
                  <a:pt x="3161538" y="250353"/>
                </a:lnTo>
                <a:lnTo>
                  <a:pt x="3250692" y="207235"/>
                </a:lnTo>
                <a:lnTo>
                  <a:pt x="3339846" y="165977"/>
                </a:lnTo>
                <a:lnTo>
                  <a:pt x="3429000" y="126571"/>
                </a:lnTo>
                <a:lnTo>
                  <a:pt x="3518154" y="88997"/>
                </a:lnTo>
                <a:lnTo>
                  <a:pt x="3607308" y="53229"/>
                </a:lnTo>
                <a:lnTo>
                  <a:pt x="3696462" y="19234"/>
                </a:lnTo>
                <a:lnTo>
                  <a:pt x="3749040" y="0"/>
                </a:lnTo>
              </a:path>
            </a:pathLst>
          </a:custGeom>
          <a:noFill/>
          <a:ln w="57150" cap="rnd">
            <a:solidFill>
              <a:srgbClr val="1F4FD8"/>
            </a:solidFill>
            <a:round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Curve 3"/>
          <p:cNvSpPr/>
          <p:nvPr/>
        </p:nvSpPr>
        <p:spPr>
          <a:xfrm>
            <a:off x="8183880" y="1188720"/>
            <a:ext cx="3246120" cy="463280"/>
          </a:xfrm>
          <a:custGeom>
            <a:avLst/>
            <a:gdLst/>
            <a:ahLst/>
            <a:cxnLst/>
            <a:rect l="l" t="t" r="r" b="b"/>
            <a:pathLst>
              <a:path w="3246120" h="463280">
                <a:moveTo>
                  <a:pt x="0" y="463280"/>
                </a:moveTo>
                <a:lnTo>
                  <a:pt x="36576" y="450250"/>
                </a:lnTo>
                <a:lnTo>
                  <a:pt x="125730" y="419675"/>
                </a:lnTo>
                <a:lnTo>
                  <a:pt x="214884" y="390736"/>
                </a:lnTo>
                <a:lnTo>
                  <a:pt x="304038" y="363382"/>
                </a:lnTo>
                <a:lnTo>
                  <a:pt x="393192" y="337556"/>
                </a:lnTo>
                <a:lnTo>
                  <a:pt x="482346" y="313201"/>
                </a:lnTo>
                <a:lnTo>
                  <a:pt x="571500" y="290257"/>
                </a:lnTo>
                <a:lnTo>
                  <a:pt x="660654" y="268664"/>
                </a:lnTo>
                <a:lnTo>
                  <a:pt x="749808" y="248362"/>
                </a:lnTo>
                <a:lnTo>
                  <a:pt x="838962" y="229290"/>
                </a:lnTo>
                <a:lnTo>
                  <a:pt x="928116" y="211389"/>
                </a:lnTo>
                <a:lnTo>
                  <a:pt x="1017270" y="194599"/>
                </a:lnTo>
                <a:lnTo>
                  <a:pt x="1106424" y="178864"/>
                </a:lnTo>
                <a:lnTo>
                  <a:pt x="1195578" y="164128"/>
                </a:lnTo>
                <a:lnTo>
                  <a:pt x="1284732" y="150335"/>
                </a:lnTo>
                <a:lnTo>
                  <a:pt x="1373886" y="137433"/>
                </a:lnTo>
                <a:lnTo>
                  <a:pt x="1463040" y="125372"/>
                </a:lnTo>
                <a:lnTo>
                  <a:pt x="1552194" y="114102"/>
                </a:lnTo>
                <a:lnTo>
                  <a:pt x="1641348" y="103577"/>
                </a:lnTo>
                <a:lnTo>
                  <a:pt x="1730502" y="93752"/>
                </a:lnTo>
                <a:lnTo>
                  <a:pt x="1819656" y="84584"/>
                </a:lnTo>
                <a:lnTo>
                  <a:pt x="1908810" y="76034"/>
                </a:lnTo>
                <a:lnTo>
                  <a:pt x="1997964" y="68062"/>
                </a:lnTo>
                <a:lnTo>
                  <a:pt x="2087118" y="60631"/>
                </a:lnTo>
                <a:lnTo>
                  <a:pt x="2176272" y="53708"/>
                </a:lnTo>
                <a:lnTo>
                  <a:pt x="2265426" y="47259"/>
                </a:lnTo>
                <a:lnTo>
                  <a:pt x="2354580" y="41254"/>
                </a:lnTo>
                <a:lnTo>
                  <a:pt x="2443734" y="35664"/>
                </a:lnTo>
                <a:lnTo>
                  <a:pt x="2532888" y="30461"/>
                </a:lnTo>
                <a:lnTo>
                  <a:pt x="2622042" y="25619"/>
                </a:lnTo>
                <a:lnTo>
                  <a:pt x="2711196" y="21115"/>
                </a:lnTo>
                <a:lnTo>
                  <a:pt x="2800350" y="16926"/>
                </a:lnTo>
                <a:lnTo>
                  <a:pt x="2889504" y="13030"/>
                </a:lnTo>
                <a:lnTo>
                  <a:pt x="2978658" y="9407"/>
                </a:lnTo>
                <a:lnTo>
                  <a:pt x="3067812" y="6040"/>
                </a:lnTo>
                <a:lnTo>
                  <a:pt x="3156966" y="2909"/>
                </a:lnTo>
                <a:lnTo>
                  <a:pt x="3246120" y="0"/>
                </a:lnTo>
              </a:path>
            </a:pathLst>
          </a:custGeom>
          <a:noFill/>
          <a:ln w="57150" cap="rnd">
            <a:solidFill>
              <a:srgbClr val="6C35F2"/>
            </a:solidFill>
            <a:round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!!blk1"/>
          <p:cNvSpPr/>
          <p:nvPr/>
        </p:nvSpPr>
        <p:spPr>
          <a:xfrm>
            <a:off x="548640" y="4864608"/>
            <a:ext cx="3566160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24" name="Leader 1"/>
          <p:cNvCxnSpPr/>
          <p:nvPr/>
        </p:nvCxnSpPr>
        <p:spPr>
          <a:xfrm>
            <a:off x="2331720" y="4633536"/>
            <a:ext cx="0" cy="212784"/>
          </a:xfrm>
          <a:prstGeom prst="line">
            <a:avLst/>
          </a:prstGeom>
          <a:ln w="12700">
            <a:solidFill>
              <a:srgbClr val="27C2E8"/>
            </a:solidFill>
            <a:prstDash val="sysDot"/>
          </a:ln>
        </p:spPr>
      </p:cxnSp>
      <p:sp>
        <p:nvSpPr>
          <p:cNvPr id="25" name="Node 1"/>
          <p:cNvSpPr/>
          <p:nvPr/>
        </p:nvSpPr>
        <p:spPr>
          <a:xfrm>
            <a:off x="2194560" y="4313496"/>
            <a:ext cx="274320" cy="274320"/>
          </a:xfrm>
          <a:prstGeom prst="ellipse">
            <a:avLst/>
          </a:prstGeom>
          <a:solidFill>
            <a:srgbClr val="27C2E8"/>
          </a:solidFill>
          <a:ln w="31750">
            <a:solidFill>
              <a:srgbClr val="F3F1EC"/>
            </a:solidFill>
          </a:ln>
        </p:spPr>
        <p:txBody>
          <a:bodyPr rtlCol="0" anchor="ctr"/>
          <a:lstStyle/>
          <a:p/>
        </p:txBody>
      </p:sp>
      <p:sp>
        <p:nvSpPr>
          <p:cNvPr id="26" name="Card title 1"/>
          <p:cNvSpPr txBox="1"/>
          <p:nvPr/>
        </p:nvSpPr>
        <p:spPr>
          <a:xfrm>
            <a:off x="713232" y="4956048"/>
            <a:ext cx="32918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800" b="1" dirty="0">
                <a:solidFill>
                  <a:srgbClr val="27C2E8"/>
                </a:solidFill>
              </a:rPr>
              <a:t xml:space="preserve">01  </a:t>
            </a:r>
            <a:r>
              <a:rPr lang="en-GB" sz="1800" b="1" dirty="0">
                <a:solidFill>
                  <a:srgbClr val="14151A"/>
                </a:solidFill>
              </a:rPr>
              <a:t>ENABLE</a:t>
            </a:r>
            <a:r>
              <a:rPr lang="en-GB" sz="1050" b="0" dirty="0">
                <a:solidFill>
                  <a:srgbClr val="64635F"/>
                </a:solidFill>
              </a:rPr>
              <a:t xml:space="preserve">   Enable people</a:t>
            </a:r>
            <a:endParaRPr lang="en-GB" sz="1800"/>
          </a:p>
        </p:txBody>
      </p:sp>
      <p:sp>
        <p:nvSpPr>
          <p:cNvPr id="27" name="Card items 1"/>
          <p:cNvSpPr txBox="1"/>
          <p:nvPr/>
        </p:nvSpPr>
        <p:spPr>
          <a:xfrm>
            <a:off x="713232" y="5303520"/>
            <a:ext cx="32918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GB" sz="1100" b="0" dirty="0">
                <a:solidFill>
                  <a:srgbClr val="14151A"/>
                </a:solidFill>
              </a:rPr>
              <a:t>AI literacy</a:t>
            </a:r>
            <a:r>
              <a:rPr lang="en-GB" sz="1100" b="1" dirty="0">
                <a:solidFill>
                  <a:srgbClr val="27C2E8"/>
                </a:solidFill>
              </a:rPr>
              <a:t xml:space="preserve">   ·   </a:t>
            </a:r>
            <a:r>
              <a:rPr lang="en-GB" sz="1100" b="0" dirty="0">
                <a:solidFill>
                  <a:srgbClr val="14151A"/>
                </a:solidFill>
              </a:rPr>
              <a:t>Highest-value use cases</a:t>
            </a:r>
            <a:endParaRPr lang="en-GB" sz="1100"/>
          </a:p>
          <a:p>
            <a:pPr algn="l">
              <a:lnSpc>
                <a:spcPct val="105000"/>
              </a:lnSpc>
              <a:spcBef>
                <a:spcPts val="300"/>
              </a:spcBef>
              <a:buNone/>
            </a:pPr>
            <a:r>
              <a:rPr lang="en-GB" sz="1100" b="0" dirty="0">
                <a:solidFill>
                  <a:srgbClr val="14151A"/>
                </a:solidFill>
              </a:rPr>
              <a:t>Early AI guardrails</a:t>
            </a:r>
            <a:r>
              <a:rPr lang="en-GB" sz="1100" b="1" dirty="0">
                <a:solidFill>
                  <a:srgbClr val="27C2E8"/>
                </a:solidFill>
              </a:rPr>
              <a:t xml:space="preserve">   ·   </a:t>
            </a:r>
            <a:r>
              <a:rPr lang="en-GB" sz="1100" b="0" dirty="0">
                <a:solidFill>
                  <a:srgbClr val="14151A"/>
                </a:solidFill>
              </a:rPr>
              <a:t>AI skills for people</a:t>
            </a:r>
            <a:endParaRPr lang="en-GB" sz="1100"/>
          </a:p>
        </p:txBody>
      </p:sp>
      <p:sp>
        <p:nvSpPr>
          <p:cNvPr id="28" name="!!blk2"/>
          <p:cNvSpPr/>
          <p:nvPr/>
        </p:nvSpPr>
        <p:spPr>
          <a:xfrm>
            <a:off x="4297680" y="4864608"/>
            <a:ext cx="3566160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29" name="Leader 2"/>
          <p:cNvCxnSpPr/>
          <p:nvPr/>
        </p:nvCxnSpPr>
        <p:spPr>
          <a:xfrm>
            <a:off x="6080760" y="3054096"/>
            <a:ext cx="0" cy="1792224"/>
          </a:xfrm>
          <a:prstGeom prst="line">
            <a:avLst/>
          </a:prstGeom>
          <a:ln w="12700">
            <a:solidFill>
              <a:srgbClr val="1F4FD8"/>
            </a:solidFill>
            <a:prstDash val="sysDot"/>
          </a:ln>
        </p:spPr>
      </p:cxnSp>
      <p:sp>
        <p:nvSpPr>
          <p:cNvPr id="30" name="Node 2"/>
          <p:cNvSpPr/>
          <p:nvPr/>
        </p:nvSpPr>
        <p:spPr>
          <a:xfrm>
            <a:off x="5943600" y="2734056"/>
            <a:ext cx="274320" cy="274320"/>
          </a:xfrm>
          <a:prstGeom prst="ellipse">
            <a:avLst/>
          </a:prstGeom>
          <a:solidFill>
            <a:srgbClr val="1F4FD8"/>
          </a:solidFill>
          <a:ln w="31750">
            <a:solidFill>
              <a:srgbClr val="F3F1EC"/>
            </a:solidFill>
          </a:ln>
        </p:spPr>
        <p:txBody>
          <a:bodyPr rtlCol="0" anchor="ctr"/>
          <a:lstStyle/>
          <a:p/>
        </p:txBody>
      </p:sp>
      <p:sp>
        <p:nvSpPr>
          <p:cNvPr id="31" name="Card title 2"/>
          <p:cNvSpPr txBox="1"/>
          <p:nvPr/>
        </p:nvSpPr>
        <p:spPr>
          <a:xfrm>
            <a:off x="4462272" y="4956048"/>
            <a:ext cx="32918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800" b="1" dirty="0">
                <a:solidFill>
                  <a:srgbClr val="1F4FD8"/>
                </a:solidFill>
              </a:rPr>
              <a:t xml:space="preserve">02  </a:t>
            </a:r>
            <a:r>
              <a:rPr lang="en-GB" sz="1800" b="1" dirty="0">
                <a:solidFill>
                  <a:srgbClr val="14151A"/>
                </a:solidFill>
              </a:rPr>
              <a:t>EMBED</a:t>
            </a:r>
            <a:r>
              <a:rPr lang="en-GB" sz="1050" b="0" dirty="0">
                <a:solidFill>
                  <a:srgbClr val="64635F"/>
                </a:solidFill>
              </a:rPr>
              <a:t xml:space="preserve">   Embed AI in work</a:t>
            </a:r>
            <a:endParaRPr lang="en-GB" sz="1800"/>
          </a:p>
        </p:txBody>
      </p:sp>
      <p:sp>
        <p:nvSpPr>
          <p:cNvPr id="32" name="Card items 2"/>
          <p:cNvSpPr txBox="1"/>
          <p:nvPr/>
        </p:nvSpPr>
        <p:spPr>
          <a:xfrm>
            <a:off x="4462272" y="5303520"/>
            <a:ext cx="32918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GB" sz="1100" b="0" dirty="0">
                <a:solidFill>
                  <a:srgbClr val="14151A"/>
                </a:solidFill>
              </a:rPr>
              <a:t>AI in workflows</a:t>
            </a:r>
            <a:r>
              <a:rPr lang="en-GB" sz="1100" b="1" dirty="0">
                <a:solidFill>
                  <a:srgbClr val="1F4FD8"/>
                </a:solidFill>
              </a:rPr>
              <a:t xml:space="preserve">   ·   </a:t>
            </a:r>
            <a:r>
              <a:rPr lang="en-GB" sz="1100" b="0" dirty="0">
                <a:solidFill>
                  <a:srgbClr val="14151A"/>
                </a:solidFill>
              </a:rPr>
              <a:t>Copilots and assistants</a:t>
            </a:r>
            <a:endParaRPr lang="en-GB" sz="1100"/>
          </a:p>
          <a:p>
            <a:pPr algn="l">
              <a:lnSpc>
                <a:spcPct val="105000"/>
              </a:lnSpc>
              <a:spcBef>
                <a:spcPts val="300"/>
              </a:spcBef>
              <a:buNone/>
            </a:pPr>
            <a:r>
              <a:rPr lang="en-GB" sz="1100" b="0" dirty="0">
                <a:solidFill>
                  <a:srgbClr val="14151A"/>
                </a:solidFill>
              </a:rPr>
              <a:t>AI in value streams</a:t>
            </a:r>
            <a:r>
              <a:rPr lang="en-GB" sz="1100" b="1" dirty="0">
                <a:solidFill>
                  <a:srgbClr val="1F4FD8"/>
                </a:solidFill>
              </a:rPr>
              <a:t xml:space="preserve">   ·   </a:t>
            </a:r>
            <a:r>
              <a:rPr lang="en-GB" sz="1100" b="0" dirty="0">
                <a:solidFill>
                  <a:srgbClr val="14151A"/>
                </a:solidFill>
              </a:rPr>
              <a:t>Rapid test and learn</a:t>
            </a:r>
            <a:endParaRPr lang="en-GB" sz="1100"/>
          </a:p>
        </p:txBody>
      </p:sp>
      <p:sp>
        <p:nvSpPr>
          <p:cNvPr id="33" name="!!blk3"/>
          <p:cNvSpPr/>
          <p:nvPr/>
        </p:nvSpPr>
        <p:spPr>
          <a:xfrm>
            <a:off x="8046720" y="4864608"/>
            <a:ext cx="3566160" cy="11887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34" name="Leader 3"/>
          <p:cNvCxnSpPr/>
          <p:nvPr/>
        </p:nvCxnSpPr>
        <p:spPr>
          <a:xfrm>
            <a:off x="9829800" y="1474656"/>
            <a:ext cx="0" cy="3371664"/>
          </a:xfrm>
          <a:prstGeom prst="line">
            <a:avLst/>
          </a:prstGeom>
          <a:ln w="12700">
            <a:solidFill>
              <a:srgbClr val="6C35F2"/>
            </a:solidFill>
            <a:prstDash val="sysDot"/>
          </a:ln>
        </p:spPr>
      </p:cxnSp>
      <p:sp>
        <p:nvSpPr>
          <p:cNvPr id="35" name="Node 3"/>
          <p:cNvSpPr/>
          <p:nvPr/>
        </p:nvSpPr>
        <p:spPr>
          <a:xfrm>
            <a:off x="9692640" y="1154616"/>
            <a:ext cx="274320" cy="274320"/>
          </a:xfrm>
          <a:prstGeom prst="ellipse">
            <a:avLst/>
          </a:prstGeom>
          <a:solidFill>
            <a:srgbClr val="6C35F2"/>
          </a:solidFill>
          <a:ln w="31750">
            <a:solidFill>
              <a:srgbClr val="F3F1EC"/>
            </a:solidFill>
          </a:ln>
        </p:spPr>
        <p:txBody>
          <a:bodyPr rtlCol="0" anchor="ctr"/>
          <a:lstStyle/>
          <a:p/>
        </p:txBody>
      </p:sp>
      <p:sp>
        <p:nvSpPr>
          <p:cNvPr id="36" name="Card title 3"/>
          <p:cNvSpPr txBox="1"/>
          <p:nvPr/>
        </p:nvSpPr>
        <p:spPr>
          <a:xfrm>
            <a:off x="8211312" y="4956048"/>
            <a:ext cx="32918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800" b="1" dirty="0">
                <a:solidFill>
                  <a:srgbClr val="6C35F2"/>
                </a:solidFill>
              </a:rPr>
              <a:t xml:space="preserve">03  </a:t>
            </a:r>
            <a:r>
              <a:rPr lang="en-GB" sz="1800" b="1" dirty="0">
                <a:solidFill>
                  <a:srgbClr val="14151A"/>
                </a:solidFill>
              </a:rPr>
              <a:t>EVOLVE</a:t>
            </a:r>
            <a:r>
              <a:rPr lang="en-GB" sz="1050" b="0" dirty="0">
                <a:solidFill>
                  <a:srgbClr val="64635F"/>
                </a:solidFill>
              </a:rPr>
              <a:t xml:space="preserve">   Evolve the enterprise</a:t>
            </a:r>
            <a:endParaRPr lang="en-GB" sz="1800"/>
          </a:p>
        </p:txBody>
      </p:sp>
      <p:sp>
        <p:nvSpPr>
          <p:cNvPr id="37" name="Card items 3"/>
          <p:cNvSpPr txBox="1"/>
          <p:nvPr/>
        </p:nvSpPr>
        <p:spPr>
          <a:xfrm>
            <a:off x="8211312" y="5303520"/>
            <a:ext cx="3291840" cy="7315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en-GB" sz="1100" b="0" dirty="0">
                <a:solidFill>
                  <a:srgbClr val="14151A"/>
                </a:solidFill>
              </a:rPr>
              <a:t>Operating model</a:t>
            </a:r>
            <a:r>
              <a:rPr lang="en-GB" sz="1100" b="1" dirty="0">
                <a:solidFill>
                  <a:srgbClr val="6C35F2"/>
                </a:solidFill>
              </a:rPr>
              <a:t xml:space="preserve">   ·   </a:t>
            </a:r>
            <a:r>
              <a:rPr lang="en-GB" sz="1100" b="0" dirty="0">
                <a:solidFill>
                  <a:srgbClr val="14151A"/>
                </a:solidFill>
              </a:rPr>
              <a:t>Ecosystem strategy</a:t>
            </a:r>
            <a:endParaRPr lang="en-GB" sz="1100"/>
          </a:p>
          <a:p>
            <a:pPr algn="l">
              <a:lnSpc>
                <a:spcPct val="105000"/>
              </a:lnSpc>
              <a:spcBef>
                <a:spcPts val="300"/>
              </a:spcBef>
              <a:buNone/>
            </a:pPr>
            <a:r>
              <a:rPr lang="en-GB" sz="1100" b="0" dirty="0">
                <a:solidFill>
                  <a:srgbClr val="14151A"/>
                </a:solidFill>
              </a:rPr>
              <a:t>Agents in ecosystems</a:t>
            </a:r>
            <a:r>
              <a:rPr lang="en-GB" sz="1100" b="1" dirty="0">
                <a:solidFill>
                  <a:srgbClr val="6C35F2"/>
                </a:solidFill>
              </a:rPr>
              <a:t xml:space="preserve">   ·   </a:t>
            </a:r>
            <a:r>
              <a:rPr lang="en-GB" sz="1100" b="0" dirty="0">
                <a:solidFill>
                  <a:srgbClr val="14151A"/>
                </a:solidFill>
              </a:rPr>
              <a:t>Enterprise change</a:t>
            </a:r>
            <a:endParaRPr lang="en-GB" sz="1100"/>
          </a:p>
        </p:txBody>
      </p:sp>
      <p:sp>
        <p:nvSpPr>
          <p:cNvPr id="38" name="Progress marker"/>
          <p:cNvSpPr/>
          <p:nvPr/>
        </p:nvSpPr>
        <p:spPr>
          <a:xfrm>
            <a:off x="2103120" y="4222056"/>
            <a:ext cx="457200" cy="457200"/>
          </a:xfrm>
          <a:prstGeom prst="ellipse">
            <a:avLst/>
          </a:prstGeom>
          <a:solidFill>
            <a:srgbClr val="B7E64C">
              <a:alpha val="55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9" name="Curve note"/>
          <p:cNvSpPr txBox="1"/>
          <p:nvPr/>
        </p:nvSpPr>
        <p:spPr>
          <a:xfrm>
            <a:off x="868680" y="2377440"/>
            <a:ext cx="420624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400" b="1" dirty="0">
                <a:solidFill>
                  <a:srgbClr val="14151A"/>
                </a:solidFill>
              </a:rPr>
              <a:t>Value compounds with maturity.</a:t>
            </a:r>
            <a:endParaRPr lang="en-GB" sz="1400"/>
          </a:p>
          <a:p>
            <a:pPr algn="l">
              <a:buNone/>
            </a:pPr>
            <a:r>
              <a:rPr lang="en-GB" sz="1400" b="0" dirty="0">
                <a:solidFill>
                  <a:srgbClr val="64635F"/>
                </a:solidFill>
              </a:rPr>
              <a:t>Each stage unlocks the next.</a:t>
            </a:r>
            <a:endParaRPr lang="en-GB" sz="1400"/>
          </a:p>
        </p:txBody>
      </p:sp>
      <p:sp>
        <p:nvSpPr>
          <p:cNvPr id="40" name="Source"/>
          <p:cNvSpPr txBox="1"/>
          <p:nvPr/>
        </p:nvSpPr>
        <p:spPr>
          <a:xfrm>
            <a:off x="548640" y="6144768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00" b="0" dirty="0">
                <a:solidFill>
                  <a:srgbClr val="64635F"/>
                </a:solidFill>
              </a:rPr>
              <a:t>Source: KPMG in Thailand, “You can with AI – But what should your priorities be?”, 24 April 2025, p.18–19 (Enable · Embed · Evolve). Curve shape is illustrative.</a:t>
            </a:r>
            <a:endParaRPr lang="en-GB" sz="9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92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9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 0.0000 L 0.0220 -0.0049 L 0.0439 -0.0110 L 0.0659 -0.0183 L 0.0879 -0.0272 L 0.1098 -0.0378 L 0.1318 -0.0505 L 0.1538 -0.0654 L 0.1757 -0.0826 L 0.1977 -0.1023 L 0.2196 -0.1244 L 0.2416 -0.1486 L 0.2636 -0.1747 L 0.2855 -0.2022 L 0.3075 -0.2303 E" pathEditMode="relative" ptsTypes="AAAAAAAAAAAAAAA">
                                      <p:cBhvr>
                                        <p:cTn id="31" dur="9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12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9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75 -0.2303 L 0.3295 -0.2584 L 0.3514 -0.2859 L 0.3734 -0.3120 L 0.3954 -0.3363 L 0.4173 -0.3583 L 0.4393 -0.3780 L 0.4613 -0.3952 L 0.4832 -0.4101 L 0.5052 -0.4228 L 0.5271 -0.4334 L 0.5491 -0.4423 L 0.5711 -0.4497 L 0.5930 -0.4557 L 0.6150 -0.4606 E" pathEditMode="relative" ptsTypes="AAAAAAAAAAAAAAA">
                                      <p:cBhvr>
                                        <p:cTn id="51" dur="9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12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animBg="1"/>
      <p:bldP spid="38" grpId="0" animBg="1"/>
      <p:bldP spid="26" grpId="0" animBg="1"/>
      <p:bldP spid="27" grpId="0" animBg="1"/>
      <p:bldP spid="21" grpId="0" animBg="1"/>
      <p:bldP spid="30" grpId="0" animBg="1"/>
      <p:bldP spid="31" grpId="0" animBg="1"/>
      <p:bldP spid="32" grpId="0" animBg="1"/>
      <p:bldP spid="22" grpId="0" animBg="1"/>
      <p:bldP spid="35" grpId="0" animBg="1"/>
      <p:bldP spid="36" grpId="0" animBg="1"/>
      <p:bldP spid="37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49808"/>
            <a:ext cx="6035040" cy="1188720"/>
          </a:xfr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THE MARKET IS</a:t>
            </a:r>
            <a:endParaRPr lang="en-GB" sz="3400"/>
          </a:p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ALREADY CHOOSING.</a:t>
            </a:r>
            <a:endParaRPr lang="en-GB" sz="3400"/>
          </a:p>
        </p:txBody>
      </p:sp>
      <p:sp>
        <p:nvSpPr>
          <p:cNvPr id="3" name="Text Placeholder 2"/>
          <p:cNvSpPr>
            <a:spLocks noGrp="1"/>
          </p:cNvSpPr>
          <p:nvPr>
            <p:ph type="body" idx="10" sz="quarter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050" b="1" spc="250" dirty="0">
                <a:solidFill>
                  <a:srgbClr val="6C35F2"/>
                </a:solidFill>
              </a:rPr>
              <a:t>06  ·  MARKET SIGNAL  ·  CHINA FINANCIAL SERVICES, 2024</a:t>
            </a:r>
            <a:endParaRPr lang="en-GB" sz="1050"/>
          </a:p>
        </p:txBody>
      </p:sp>
      <p:sp>
        <p:nvSpPr>
          <p:cNvPr id="4" name="!!prog0"/>
          <p:cNvSpPr/>
          <p:nvPr/>
        </p:nvSpPr>
        <p:spPr>
          <a:xfrm>
            <a:off x="1032586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" name="!!prog1"/>
          <p:cNvSpPr/>
          <p:nvPr/>
        </p:nvSpPr>
        <p:spPr>
          <a:xfrm>
            <a:off x="1046759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!!prog2"/>
          <p:cNvSpPr/>
          <p:nvPr/>
        </p:nvSpPr>
        <p:spPr>
          <a:xfrm>
            <a:off x="1060932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" name="!!prog3"/>
          <p:cNvSpPr/>
          <p:nvPr/>
        </p:nvSpPr>
        <p:spPr>
          <a:xfrm>
            <a:off x="1075105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!!prog4"/>
          <p:cNvSpPr/>
          <p:nvPr/>
        </p:nvSpPr>
        <p:spPr>
          <a:xfrm>
            <a:off x="1089279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!!prog5"/>
          <p:cNvSpPr/>
          <p:nvPr/>
        </p:nvSpPr>
        <p:spPr>
          <a:xfrm>
            <a:off x="1103452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" name="!!prog6"/>
          <p:cNvSpPr/>
          <p:nvPr/>
        </p:nvSpPr>
        <p:spPr>
          <a:xfrm>
            <a:off x="1117625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!!prog7"/>
          <p:cNvSpPr/>
          <p:nvPr/>
        </p:nvSpPr>
        <p:spPr>
          <a:xfrm>
            <a:off x="1131798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!!prog8"/>
          <p:cNvSpPr/>
          <p:nvPr/>
        </p:nvSpPr>
        <p:spPr>
          <a:xfrm>
            <a:off x="1145971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!!prog9"/>
          <p:cNvSpPr/>
          <p:nvPr/>
        </p:nvSpPr>
        <p:spPr>
          <a:xfrm>
            <a:off x="1160145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" name="!!progActive"/>
          <p:cNvSpPr/>
          <p:nvPr/>
        </p:nvSpPr>
        <p:spPr>
          <a:xfrm>
            <a:off x="11151108" y="489204"/>
            <a:ext cx="118872" cy="118872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Stat 91"/>
          <p:cNvSpPr txBox="1"/>
          <p:nvPr/>
        </p:nvSpPr>
        <p:spPr>
          <a:xfrm>
            <a:off x="548640" y="2240280"/>
            <a:ext cx="182880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</a:pPr>
            <a:r>
              <a:rPr lang="en-GB" sz="3400" b="1" spc="-50" dirty="0">
                <a:solidFill>
                  <a:srgbClr val="14151A"/>
                </a:solidFill>
              </a:rPr>
              <a:t>~91%</a:t>
            </a:r>
            <a:endParaRPr lang="en-GB" sz="34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of LLM procurement demand came from banking, securities and insurance</a:t>
            </a:r>
            <a:endParaRPr lang="en-GB" sz="1050"/>
          </a:p>
        </p:txBody>
      </p:sp>
      <p:sp>
        <p:nvSpPr>
          <p:cNvPr id="16" name="Stat 58"/>
          <p:cNvSpPr txBox="1"/>
          <p:nvPr/>
        </p:nvSpPr>
        <p:spPr>
          <a:xfrm>
            <a:off x="2514600" y="2240280"/>
            <a:ext cx="182880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</a:pPr>
            <a:r>
              <a:rPr lang="en-GB" sz="3400" b="1" spc="-50" dirty="0">
                <a:solidFill>
                  <a:srgbClr val="1F4FD8"/>
                </a:solidFill>
              </a:rPr>
              <a:t>58%</a:t>
            </a:r>
            <a:endParaRPr lang="en-GB" sz="34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of awarded projects went to banks</a:t>
            </a:r>
            <a:endParaRPr lang="en-GB" sz="1050"/>
          </a:p>
        </p:txBody>
      </p:sp>
      <p:sp>
        <p:nvSpPr>
          <p:cNvPr id="17" name="Stat CNY"/>
          <p:cNvSpPr txBox="1"/>
          <p:nvPr/>
        </p:nvSpPr>
        <p:spPr>
          <a:xfrm>
            <a:off x="548640" y="3429000"/>
            <a:ext cx="384048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</a:pPr>
            <a:r>
              <a:rPr lang="en-GB" sz="3000" b="1" spc="-50" dirty="0">
                <a:solidFill>
                  <a:srgbClr val="1F4FD8"/>
                </a:solidFill>
              </a:rPr>
              <a:t>CNY127.75M</a:t>
            </a:r>
            <a:endParaRPr lang="en-GB" sz="3000"/>
          </a:p>
          <a:p>
            <a:pPr algn="l">
              <a:buNone/>
            </a:pPr>
            <a:r>
              <a:rPr lang="en-GB" sz="1050" b="0" dirty="0">
                <a:solidFill>
                  <a:srgbClr val="14151A"/>
                </a:solidFill>
              </a:rPr>
              <a:t>total disclosed contract value, banking</a:t>
            </a:r>
            <a:endParaRPr lang="en-GB" sz="1050"/>
          </a:p>
        </p:txBody>
      </p:sp>
      <p:graphicFrame>
        <p:nvGraphicFramePr>
          <p:cNvPr id="18" name="Chart · winning bids"/>
          <p:cNvGraphicFramePr>
            <a:graphicFrameLocks noGrp="1"/>
          </p:cNvGraphicFramePr>
          <p:nvPr/>
        </p:nvGraphicFramePr>
        <p:xfrm>
          <a:off x="548640" y="4370832"/>
          <a:ext cx="3840480" cy="1691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9" name="Chart label"/>
          <p:cNvSpPr txBox="1"/>
          <p:nvPr/>
        </p:nvSpPr>
        <p:spPr>
          <a:xfrm>
            <a:off x="548640" y="4160520"/>
            <a:ext cx="384048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850" b="1" spc="100" dirty="0">
                <a:solidFill>
                  <a:srgbClr val="64635F"/>
                </a:solidFill>
              </a:rPr>
              <a:t>WINNING BIDS BY SCENARIO, 2024 (editable chart)</a:t>
            </a:r>
            <a:endParaRPr lang="en-GB" sz="850"/>
          </a:p>
        </p:txBody>
      </p:sp>
      <p:cxnSp>
        <p:nvCxnSpPr>
          <p:cNvPr id="20" name="!!axX"/>
          <p:cNvCxnSpPr/>
          <p:nvPr/>
        </p:nvCxnSpPr>
        <p:spPr>
          <a:xfrm>
            <a:off x="4937760" y="5779008"/>
            <a:ext cx="6583680" cy="0"/>
          </a:xfrm>
          <a:prstGeom prst="line">
            <a:avLst/>
          </a:prstGeom>
          <a:ln w="15875">
            <a:solidFill>
              <a:srgbClr val="14151A"/>
            </a:solidFill>
            <a:tailEnd type="triangle" w="med" len="med"/>
          </a:ln>
        </p:spPr>
      </p:cxnSp>
      <p:cxnSp>
        <p:nvCxnSpPr>
          <p:cNvPr id="21" name="!!axY"/>
          <p:cNvCxnSpPr/>
          <p:nvPr/>
        </p:nvCxnSpPr>
        <p:spPr>
          <a:xfrm flipV="1">
            <a:off x="4937760" y="2148840"/>
            <a:ext cx="0" cy="3630168"/>
          </a:xfrm>
          <a:prstGeom prst="line">
            <a:avLst/>
          </a:prstGeom>
          <a:ln w="15875">
            <a:solidFill>
              <a:srgbClr val="14151A"/>
            </a:solidFill>
            <a:tailEnd type="triangle" w="med" len="med"/>
          </a:ln>
        </p:spPr>
      </p:cxnSp>
      <p:sp>
        <p:nvSpPr>
          <p:cNvPr id="22" name="!!axXl"/>
          <p:cNvSpPr txBox="1"/>
          <p:nvPr/>
        </p:nvSpPr>
        <p:spPr>
          <a:xfrm>
            <a:off x="6949440" y="5843016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950" b="1" spc="150" dirty="0">
                <a:solidFill>
                  <a:srgbClr val="14151A"/>
                </a:solidFill>
              </a:rPr>
              <a:t>INTERNAL  →  EXTERNAL</a:t>
            </a:r>
            <a:endParaRPr lang="en-GB" sz="950"/>
          </a:p>
        </p:txBody>
      </p:sp>
      <p:sp>
        <p:nvSpPr>
          <p:cNvPr id="23" name="!!axYl"/>
          <p:cNvSpPr txBox="1"/>
          <p:nvPr/>
        </p:nvSpPr>
        <p:spPr>
          <a:xfrm>
            <a:off x="5047488" y="2057400"/>
            <a:ext cx="4572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50" b="1" spc="150" dirty="0">
                <a:solidFill>
                  <a:srgbClr val="14151A"/>
                </a:solidFill>
              </a:rPr>
              <a:t>↑  EFFICIENCY  →  DECISION SUPPORT</a:t>
            </a:r>
            <a:endParaRPr lang="en-GB" sz="950"/>
          </a:p>
        </p:txBody>
      </p:sp>
      <p:cxnSp>
        <p:nvCxnSpPr>
          <p:cNvPr id="24" name="Adoption path"/>
          <p:cNvCxnSpPr/>
          <p:nvPr/>
        </p:nvCxnSpPr>
        <p:spPr>
          <a:xfrm flipV="1">
            <a:off x="5257800" y="2514600"/>
            <a:ext cx="6035040" cy="2606040"/>
          </a:xfrm>
          <a:prstGeom prst="line">
            <a:avLst/>
          </a:prstGeom>
          <a:ln w="25400">
            <a:solidFill>
              <a:srgbClr val="14151A">
                <a:alpha val="35000"/>
              </a:srgbClr>
            </a:solidFill>
            <a:tailEnd type="triangle" w="med" len="med"/>
          </a:ln>
        </p:spPr>
      </p:cxnSp>
      <p:sp>
        <p:nvSpPr>
          <p:cNvPr id="25" name="!!uc_code"/>
          <p:cNvSpPr/>
          <p:nvPr/>
        </p:nvSpPr>
        <p:spPr>
          <a:xfrm>
            <a:off x="5202936" y="4608576"/>
            <a:ext cx="749808" cy="749808"/>
          </a:xfrm>
          <a:prstGeom prst="ellipse">
            <a:avLst/>
          </a:prstGeom>
          <a:solidFill>
            <a:srgbClr val="27C2E8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buNone/>
            </a:pPr>
            <a:r>
              <a:rPr lang="en-GB" sz="1300" b="1" dirty="0">
                <a:solidFill>
                  <a:srgbClr val="FFFFFF"/>
                </a:solidFill>
              </a:rPr>
              <a:t>19</a:t>
            </a:r>
            <a:endParaRPr lang="en-GB" sz="1300"/>
          </a:p>
        </p:txBody>
      </p:sp>
      <p:sp>
        <p:nvSpPr>
          <p:cNvPr id="26" name="!!ucl_code"/>
          <p:cNvSpPr txBox="1"/>
          <p:nvPr/>
        </p:nvSpPr>
        <p:spPr>
          <a:xfrm>
            <a:off x="4846320" y="5404104"/>
            <a:ext cx="146304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50" b="1" dirty="0">
                <a:solidFill>
                  <a:srgbClr val="14151A"/>
                </a:solidFill>
              </a:rPr>
              <a:t>Code assistant</a:t>
            </a:r>
            <a:endParaRPr lang="en-GB" sz="1050"/>
          </a:p>
        </p:txBody>
      </p:sp>
      <p:sp>
        <p:nvSpPr>
          <p:cNvPr id="27" name="!!uc_kqa"/>
          <p:cNvSpPr/>
          <p:nvPr/>
        </p:nvSpPr>
        <p:spPr>
          <a:xfrm>
            <a:off x="6575743" y="4084003"/>
            <a:ext cx="655954" cy="655954"/>
          </a:xfrm>
          <a:prstGeom prst="ellipse">
            <a:avLst/>
          </a:prstGeom>
          <a:solidFill>
            <a:srgbClr val="27C2E8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buNone/>
            </a:pPr>
            <a:r>
              <a:rPr lang="en-GB" sz="1300" b="1" dirty="0">
                <a:solidFill>
                  <a:srgbClr val="FFFFFF"/>
                </a:solidFill>
              </a:rPr>
              <a:t>12</a:t>
            </a:r>
            <a:endParaRPr lang="en-GB" sz="1300"/>
          </a:p>
        </p:txBody>
      </p:sp>
      <p:sp>
        <p:nvSpPr>
          <p:cNvPr id="28" name="!!ucl_kqa"/>
          <p:cNvSpPr txBox="1"/>
          <p:nvPr/>
        </p:nvSpPr>
        <p:spPr>
          <a:xfrm>
            <a:off x="6172200" y="4785677"/>
            <a:ext cx="146304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50" b="1" dirty="0">
                <a:solidFill>
                  <a:srgbClr val="14151A"/>
                </a:solidFill>
              </a:rPr>
              <a:t>Knowledge Q&amp;A</a:t>
            </a:r>
            <a:endParaRPr lang="en-GB" sz="1050"/>
          </a:p>
        </p:txBody>
      </p:sp>
      <p:sp>
        <p:nvSpPr>
          <p:cNvPr id="29" name="!!uc_text"/>
          <p:cNvSpPr/>
          <p:nvPr/>
        </p:nvSpPr>
        <p:spPr>
          <a:xfrm>
            <a:off x="7944541" y="3555421"/>
            <a:ext cx="570118" cy="570118"/>
          </a:xfrm>
          <a:prstGeom prst="ellipse">
            <a:avLst/>
          </a:prstGeom>
          <a:solidFill>
            <a:srgbClr val="1F4FD8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buNone/>
            </a:pPr>
            <a:r>
              <a:rPr lang="en-GB" sz="1300" b="1" dirty="0">
                <a:solidFill>
                  <a:srgbClr val="FFFFFF"/>
                </a:solidFill>
              </a:rPr>
              <a:t>7</a:t>
            </a:r>
            <a:endParaRPr lang="en-GB" sz="1300"/>
          </a:p>
        </p:txBody>
      </p:sp>
      <p:sp>
        <p:nvSpPr>
          <p:cNvPr id="30" name="!!ucl_text"/>
          <p:cNvSpPr txBox="1"/>
          <p:nvPr/>
        </p:nvSpPr>
        <p:spPr>
          <a:xfrm>
            <a:off x="7498080" y="4171259"/>
            <a:ext cx="146304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50" b="1" dirty="0">
                <a:solidFill>
                  <a:srgbClr val="14151A"/>
                </a:solidFill>
              </a:rPr>
              <a:t>Text generation / review</a:t>
            </a:r>
            <a:endParaRPr lang="en-GB" sz="1050"/>
          </a:p>
        </p:txBody>
      </p:sp>
      <p:sp>
        <p:nvSpPr>
          <p:cNvPr id="31" name="!!uc_cs"/>
          <p:cNvSpPr/>
          <p:nvPr/>
        </p:nvSpPr>
        <p:spPr>
          <a:xfrm>
            <a:off x="9270421" y="2983921"/>
            <a:ext cx="570118" cy="570118"/>
          </a:xfrm>
          <a:prstGeom prst="ellipse">
            <a:avLst/>
          </a:prstGeom>
          <a:solidFill>
            <a:srgbClr val="1F4FD8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buNone/>
            </a:pPr>
            <a:r>
              <a:rPr lang="en-GB" sz="1300" b="1" dirty="0">
                <a:solidFill>
                  <a:srgbClr val="FFFFFF"/>
                </a:solidFill>
              </a:rPr>
              <a:t>7</a:t>
            </a:r>
            <a:endParaRPr lang="en-GB" sz="1300"/>
          </a:p>
        </p:txBody>
      </p:sp>
      <p:sp>
        <p:nvSpPr>
          <p:cNvPr id="32" name="!!ucl_cs"/>
          <p:cNvSpPr txBox="1"/>
          <p:nvPr/>
        </p:nvSpPr>
        <p:spPr>
          <a:xfrm>
            <a:off x="8823960" y="3599759"/>
            <a:ext cx="146304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50" b="1" dirty="0">
                <a:solidFill>
                  <a:srgbClr val="14151A"/>
                </a:solidFill>
              </a:rPr>
              <a:t>AI customer service</a:t>
            </a:r>
            <a:endParaRPr lang="en-GB" sz="1050"/>
          </a:p>
        </p:txBody>
      </p:sp>
      <p:sp>
        <p:nvSpPr>
          <p:cNvPr id="33" name="!!uc_inv"/>
          <p:cNvSpPr/>
          <p:nvPr/>
        </p:nvSpPr>
        <p:spPr>
          <a:xfrm>
            <a:off x="10577723" y="2393843"/>
            <a:ext cx="607275" cy="607275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buNone/>
            </a:pPr>
            <a:r>
              <a:rPr lang="en-GB" sz="1300" b="1" dirty="0">
                <a:solidFill>
                  <a:srgbClr val="FFFFFF"/>
                </a:solidFill>
              </a:rPr>
              <a:t>9</a:t>
            </a:r>
            <a:endParaRPr lang="en-GB" sz="1300"/>
          </a:p>
        </p:txBody>
      </p:sp>
      <p:sp>
        <p:nvSpPr>
          <p:cNvPr id="34" name="!!ucl_inv"/>
          <p:cNvSpPr txBox="1"/>
          <p:nvPr/>
        </p:nvSpPr>
        <p:spPr>
          <a:xfrm>
            <a:off x="10149840" y="3046837"/>
            <a:ext cx="146304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50" b="1" dirty="0">
                <a:solidFill>
                  <a:srgbClr val="14151A"/>
                </a:solidFill>
              </a:rPr>
              <a:t>Investment research</a:t>
            </a:r>
            <a:endParaRPr lang="en-GB" sz="1050"/>
          </a:p>
        </p:txBody>
      </p:sp>
      <p:sp>
        <p:nvSpPr>
          <p:cNvPr id="35" name="Callout first"/>
          <p:cNvSpPr txBox="1"/>
          <p:nvPr/>
        </p:nvSpPr>
        <p:spPr>
          <a:xfrm>
            <a:off x="5138928" y="2331720"/>
            <a:ext cx="310896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50" b="1" spc="150" dirty="0">
                <a:solidFill>
                  <a:srgbClr val="27C2E8"/>
                </a:solidFill>
              </a:rPr>
              <a:t>ADOPTED FIRST:</a:t>
            </a:r>
            <a:endParaRPr lang="en-GB" sz="950"/>
          </a:p>
          <a:p>
            <a:pPr algn="l">
              <a:buNone/>
            </a:pPr>
            <a:r>
              <a:rPr lang="en-GB" sz="1300" b="1" dirty="0">
                <a:solidFill>
                  <a:srgbClr val="14151A"/>
                </a:solidFill>
              </a:rPr>
              <a:t>internal efficiency tools</a:t>
            </a:r>
            <a:endParaRPr lang="en-GB" sz="1300"/>
          </a:p>
        </p:txBody>
      </p:sp>
      <p:sp>
        <p:nvSpPr>
          <p:cNvPr id="36" name="Callout next"/>
          <p:cNvSpPr txBox="1"/>
          <p:nvPr/>
        </p:nvSpPr>
        <p:spPr>
          <a:xfrm>
            <a:off x="8275320" y="4160520"/>
            <a:ext cx="3200400" cy="56692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950" b="1" spc="150" dirty="0">
                <a:solidFill>
                  <a:srgbClr val="6C35F2"/>
                </a:solidFill>
              </a:rPr>
              <a:t>NEXT:</a:t>
            </a:r>
            <a:endParaRPr lang="en-GB" sz="950"/>
          </a:p>
          <a:p>
            <a:pPr algn="r">
              <a:buNone/>
            </a:pPr>
            <a:r>
              <a:rPr lang="en-GB" sz="1300" b="1" dirty="0">
                <a:solidFill>
                  <a:srgbClr val="14151A"/>
                </a:solidFill>
              </a:rPr>
              <a:t>external, decision support</a:t>
            </a:r>
            <a:endParaRPr lang="en-GB" sz="1300"/>
          </a:p>
        </p:txBody>
      </p:sp>
      <p:sp>
        <p:nvSpPr>
          <p:cNvPr id="37" name="Source"/>
          <p:cNvSpPr txBox="1"/>
          <p:nvPr/>
        </p:nvSpPr>
        <p:spPr>
          <a:xfrm>
            <a:off x="548640" y="6035040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00" b="0" dirty="0">
                <a:solidFill>
                  <a:srgbClr val="64635F"/>
                </a:solidFill>
              </a:rPr>
              <a:t>Source: KPMG in Thailand, “You can with AI – But what should your priorities be?”, 24 April 2025, p.27 (bidding data, 2024). Node size and number = winning bids. Order and placement are an editorial reading of the source’s stated path: “from internal to external, from efficiency tools to decision support”.</a:t>
            </a:r>
            <a:endParaRPr lang="en-GB" sz="9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9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64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6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2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74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96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18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9" grpId="0" animBg="1"/>
      <p:bldP spid="31" grpId="0" animBg="1"/>
      <p:bldP spid="33" grpId="0" animBg="1"/>
      <p:bldP spid="26" grpId="0" animBg="1"/>
      <p:bldP spid="28" grpId="0" animBg="1"/>
      <p:bldP spid="30" grpId="0" animBg="1"/>
      <p:bldP spid="32" grpId="0" animBg="1"/>
      <p:bldP spid="34" grpId="0" animBg="1"/>
      <p:bldP spid="35" grpId="0" animBg="1"/>
      <p:bldP spid="36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49808"/>
            <a:ext cx="6035040" cy="1188720"/>
          </a:xfr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DON’T SCALE</a:t>
            </a:r>
            <a:endParaRPr lang="en-GB" sz="3400"/>
          </a:p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WHAT ISN’T READY.</a:t>
            </a:r>
            <a:endParaRPr lang="en-GB" sz="3400"/>
          </a:p>
        </p:txBody>
      </p:sp>
      <p:sp>
        <p:nvSpPr>
          <p:cNvPr id="3" name="Text Placeholder 2"/>
          <p:cNvSpPr>
            <a:spLocks noGrp="1"/>
          </p:cNvSpPr>
          <p:nvPr>
            <p:ph type="body" idx="10" sz="quarter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050" b="1" spc="250" dirty="0">
                <a:solidFill>
                  <a:srgbClr val="6C35F2"/>
                </a:solidFill>
              </a:rPr>
              <a:t>07  ·  WHAT SHOULD SCALE FIRST</a:t>
            </a:r>
            <a:endParaRPr lang="en-GB" sz="1050"/>
          </a:p>
        </p:txBody>
      </p:sp>
      <p:sp>
        <p:nvSpPr>
          <p:cNvPr id="4" name="!!prog0"/>
          <p:cNvSpPr/>
          <p:nvPr/>
        </p:nvSpPr>
        <p:spPr>
          <a:xfrm>
            <a:off x="1032586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" name="!!prog1"/>
          <p:cNvSpPr/>
          <p:nvPr/>
        </p:nvSpPr>
        <p:spPr>
          <a:xfrm>
            <a:off x="1046759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!!prog2"/>
          <p:cNvSpPr/>
          <p:nvPr/>
        </p:nvSpPr>
        <p:spPr>
          <a:xfrm>
            <a:off x="1060932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" name="!!prog3"/>
          <p:cNvSpPr/>
          <p:nvPr/>
        </p:nvSpPr>
        <p:spPr>
          <a:xfrm>
            <a:off x="1075105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!!prog4"/>
          <p:cNvSpPr/>
          <p:nvPr/>
        </p:nvSpPr>
        <p:spPr>
          <a:xfrm>
            <a:off x="1089279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!!prog5"/>
          <p:cNvSpPr/>
          <p:nvPr/>
        </p:nvSpPr>
        <p:spPr>
          <a:xfrm>
            <a:off x="1103452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" name="!!prog6"/>
          <p:cNvSpPr/>
          <p:nvPr/>
        </p:nvSpPr>
        <p:spPr>
          <a:xfrm>
            <a:off x="1117625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!!prog7"/>
          <p:cNvSpPr/>
          <p:nvPr/>
        </p:nvSpPr>
        <p:spPr>
          <a:xfrm>
            <a:off x="1131798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!!prog8"/>
          <p:cNvSpPr/>
          <p:nvPr/>
        </p:nvSpPr>
        <p:spPr>
          <a:xfrm>
            <a:off x="1145971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!!prog9"/>
          <p:cNvSpPr/>
          <p:nvPr/>
        </p:nvSpPr>
        <p:spPr>
          <a:xfrm>
            <a:off x="1160145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" name="!!progActive"/>
          <p:cNvSpPr/>
          <p:nvPr/>
        </p:nvSpPr>
        <p:spPr>
          <a:xfrm>
            <a:off x="11292840" y="489204"/>
            <a:ext cx="118872" cy="118872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Ready zone"/>
          <p:cNvSpPr/>
          <p:nvPr/>
        </p:nvSpPr>
        <p:spPr>
          <a:xfrm>
            <a:off x="4487037" y="2148840"/>
            <a:ext cx="2599563" cy="1777181"/>
          </a:xfrm>
          <a:prstGeom prst="rect">
            <a:avLst/>
          </a:prstGeom>
          <a:solidFill>
            <a:srgbClr val="B7E64C">
              <a:alpha val="24000"/>
            </a:srgbClr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6" name="Ready label"/>
          <p:cNvSpPr txBox="1"/>
          <p:nvPr/>
        </p:nvSpPr>
        <p:spPr>
          <a:xfrm>
            <a:off x="4709160" y="2203704"/>
            <a:ext cx="228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1000" b="1" spc="200" dirty="0">
                <a:solidFill>
                  <a:srgbClr val="14151A"/>
                </a:solidFill>
              </a:rPr>
              <a:t>READY TO SCALE</a:t>
            </a:r>
            <a:endParaRPr lang="en-GB" sz="1000"/>
          </a:p>
        </p:txBody>
      </p:sp>
      <p:sp>
        <p:nvSpPr>
          <p:cNvPr id="17" name="!!d000"/>
          <p:cNvSpPr/>
          <p:nvPr/>
        </p:nvSpPr>
        <p:spPr>
          <a:xfrm>
            <a:off x="1026414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8" name="!!d001"/>
          <p:cNvSpPr/>
          <p:nvPr/>
        </p:nvSpPr>
        <p:spPr>
          <a:xfrm>
            <a:off x="1476580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9" name="!!d002"/>
          <p:cNvSpPr/>
          <p:nvPr/>
        </p:nvSpPr>
        <p:spPr>
          <a:xfrm>
            <a:off x="1926746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0" name="!!d003"/>
          <p:cNvSpPr/>
          <p:nvPr/>
        </p:nvSpPr>
        <p:spPr>
          <a:xfrm>
            <a:off x="2376912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1" name="!!d004"/>
          <p:cNvSpPr/>
          <p:nvPr/>
        </p:nvSpPr>
        <p:spPr>
          <a:xfrm>
            <a:off x="2827079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2" name="!!d005"/>
          <p:cNvSpPr/>
          <p:nvPr/>
        </p:nvSpPr>
        <p:spPr>
          <a:xfrm>
            <a:off x="3277245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3" name="!!d006"/>
          <p:cNvSpPr/>
          <p:nvPr/>
        </p:nvSpPr>
        <p:spPr>
          <a:xfrm>
            <a:off x="3727411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4" name="!!d007"/>
          <p:cNvSpPr/>
          <p:nvPr/>
        </p:nvSpPr>
        <p:spPr>
          <a:xfrm>
            <a:off x="4177577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5" name="!!d008"/>
          <p:cNvSpPr/>
          <p:nvPr/>
        </p:nvSpPr>
        <p:spPr>
          <a:xfrm>
            <a:off x="4627743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6" name="!!d009"/>
          <p:cNvSpPr/>
          <p:nvPr/>
        </p:nvSpPr>
        <p:spPr>
          <a:xfrm>
            <a:off x="5077909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7" name="!!d010"/>
          <p:cNvSpPr/>
          <p:nvPr/>
        </p:nvSpPr>
        <p:spPr>
          <a:xfrm>
            <a:off x="5528076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8" name="!!d011"/>
          <p:cNvSpPr/>
          <p:nvPr/>
        </p:nvSpPr>
        <p:spPr>
          <a:xfrm>
            <a:off x="5978242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9" name="!!d012"/>
          <p:cNvSpPr/>
          <p:nvPr/>
        </p:nvSpPr>
        <p:spPr>
          <a:xfrm>
            <a:off x="6428408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0" name="!!d013"/>
          <p:cNvSpPr/>
          <p:nvPr/>
        </p:nvSpPr>
        <p:spPr>
          <a:xfrm>
            <a:off x="6878574" y="2352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1" name="!!d014"/>
          <p:cNvSpPr/>
          <p:nvPr/>
        </p:nvSpPr>
        <p:spPr>
          <a:xfrm>
            <a:off x="1026414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2" name="!!d015"/>
          <p:cNvSpPr/>
          <p:nvPr/>
        </p:nvSpPr>
        <p:spPr>
          <a:xfrm>
            <a:off x="1476580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3" name="!!d016"/>
          <p:cNvSpPr/>
          <p:nvPr/>
        </p:nvSpPr>
        <p:spPr>
          <a:xfrm>
            <a:off x="1926746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4" name="!!d017"/>
          <p:cNvSpPr/>
          <p:nvPr/>
        </p:nvSpPr>
        <p:spPr>
          <a:xfrm>
            <a:off x="2376912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5" name="!!d018"/>
          <p:cNvSpPr/>
          <p:nvPr/>
        </p:nvSpPr>
        <p:spPr>
          <a:xfrm>
            <a:off x="2827079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6" name="!!d019"/>
          <p:cNvSpPr/>
          <p:nvPr/>
        </p:nvSpPr>
        <p:spPr>
          <a:xfrm>
            <a:off x="3277245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7" name="!!d020"/>
          <p:cNvSpPr/>
          <p:nvPr/>
        </p:nvSpPr>
        <p:spPr>
          <a:xfrm>
            <a:off x="3727411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8" name="!!d021"/>
          <p:cNvSpPr/>
          <p:nvPr/>
        </p:nvSpPr>
        <p:spPr>
          <a:xfrm>
            <a:off x="4177577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9" name="!!d022"/>
          <p:cNvSpPr/>
          <p:nvPr/>
        </p:nvSpPr>
        <p:spPr>
          <a:xfrm>
            <a:off x="4627743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0" name="!!d023"/>
          <p:cNvSpPr/>
          <p:nvPr/>
        </p:nvSpPr>
        <p:spPr>
          <a:xfrm>
            <a:off x="5077909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1" name="!!d024"/>
          <p:cNvSpPr/>
          <p:nvPr/>
        </p:nvSpPr>
        <p:spPr>
          <a:xfrm>
            <a:off x="5528076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2" name="!!d025"/>
          <p:cNvSpPr/>
          <p:nvPr/>
        </p:nvSpPr>
        <p:spPr>
          <a:xfrm>
            <a:off x="5978242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3" name="!!d026"/>
          <p:cNvSpPr/>
          <p:nvPr/>
        </p:nvSpPr>
        <p:spPr>
          <a:xfrm>
            <a:off x="6428408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4" name="!!d027"/>
          <p:cNvSpPr/>
          <p:nvPr/>
        </p:nvSpPr>
        <p:spPr>
          <a:xfrm>
            <a:off x="6878574" y="2809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5" name="!!d028"/>
          <p:cNvSpPr/>
          <p:nvPr/>
        </p:nvSpPr>
        <p:spPr>
          <a:xfrm>
            <a:off x="1026414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6" name="!!d029"/>
          <p:cNvSpPr/>
          <p:nvPr/>
        </p:nvSpPr>
        <p:spPr>
          <a:xfrm>
            <a:off x="1476580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7" name="!!d030"/>
          <p:cNvSpPr/>
          <p:nvPr/>
        </p:nvSpPr>
        <p:spPr>
          <a:xfrm>
            <a:off x="1926746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8" name="!!d031"/>
          <p:cNvSpPr/>
          <p:nvPr/>
        </p:nvSpPr>
        <p:spPr>
          <a:xfrm>
            <a:off x="2376912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9" name="!!d032"/>
          <p:cNvSpPr/>
          <p:nvPr/>
        </p:nvSpPr>
        <p:spPr>
          <a:xfrm>
            <a:off x="2827079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0" name="!!d033"/>
          <p:cNvSpPr/>
          <p:nvPr/>
        </p:nvSpPr>
        <p:spPr>
          <a:xfrm>
            <a:off x="3277245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1" name="!!d034"/>
          <p:cNvSpPr/>
          <p:nvPr/>
        </p:nvSpPr>
        <p:spPr>
          <a:xfrm>
            <a:off x="3727411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2" name="!!d035"/>
          <p:cNvSpPr/>
          <p:nvPr/>
        </p:nvSpPr>
        <p:spPr>
          <a:xfrm>
            <a:off x="4177577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3" name="!!d036"/>
          <p:cNvSpPr/>
          <p:nvPr/>
        </p:nvSpPr>
        <p:spPr>
          <a:xfrm>
            <a:off x="4627743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4" name="!!d037"/>
          <p:cNvSpPr/>
          <p:nvPr/>
        </p:nvSpPr>
        <p:spPr>
          <a:xfrm>
            <a:off x="5077909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5" name="!!d038"/>
          <p:cNvSpPr/>
          <p:nvPr/>
        </p:nvSpPr>
        <p:spPr>
          <a:xfrm>
            <a:off x="5528076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6" name="!!d039"/>
          <p:cNvSpPr/>
          <p:nvPr/>
        </p:nvSpPr>
        <p:spPr>
          <a:xfrm>
            <a:off x="5978242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7" name="!!d040"/>
          <p:cNvSpPr/>
          <p:nvPr/>
        </p:nvSpPr>
        <p:spPr>
          <a:xfrm>
            <a:off x="6428408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8" name="!!d041"/>
          <p:cNvSpPr/>
          <p:nvPr/>
        </p:nvSpPr>
        <p:spPr>
          <a:xfrm>
            <a:off x="6878574" y="3266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9" name="!!d042"/>
          <p:cNvSpPr/>
          <p:nvPr/>
        </p:nvSpPr>
        <p:spPr>
          <a:xfrm>
            <a:off x="1026414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0" name="!!d043"/>
          <p:cNvSpPr/>
          <p:nvPr/>
        </p:nvSpPr>
        <p:spPr>
          <a:xfrm>
            <a:off x="1476580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1" name="!!d044"/>
          <p:cNvSpPr/>
          <p:nvPr/>
        </p:nvSpPr>
        <p:spPr>
          <a:xfrm>
            <a:off x="1926746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2" name="!!d045"/>
          <p:cNvSpPr/>
          <p:nvPr/>
        </p:nvSpPr>
        <p:spPr>
          <a:xfrm>
            <a:off x="2376912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3" name="!!d046"/>
          <p:cNvSpPr/>
          <p:nvPr/>
        </p:nvSpPr>
        <p:spPr>
          <a:xfrm>
            <a:off x="2827079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4" name="!!d047"/>
          <p:cNvSpPr/>
          <p:nvPr/>
        </p:nvSpPr>
        <p:spPr>
          <a:xfrm>
            <a:off x="3277245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5" name="!!d048"/>
          <p:cNvSpPr/>
          <p:nvPr/>
        </p:nvSpPr>
        <p:spPr>
          <a:xfrm>
            <a:off x="3727411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6" name="!!d049"/>
          <p:cNvSpPr/>
          <p:nvPr/>
        </p:nvSpPr>
        <p:spPr>
          <a:xfrm>
            <a:off x="4177577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7" name="!!d050"/>
          <p:cNvSpPr/>
          <p:nvPr/>
        </p:nvSpPr>
        <p:spPr>
          <a:xfrm>
            <a:off x="4627743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8" name="!!d051"/>
          <p:cNvSpPr/>
          <p:nvPr/>
        </p:nvSpPr>
        <p:spPr>
          <a:xfrm>
            <a:off x="5077909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9" name="!!d052"/>
          <p:cNvSpPr/>
          <p:nvPr/>
        </p:nvSpPr>
        <p:spPr>
          <a:xfrm>
            <a:off x="5528076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0" name="!!d053"/>
          <p:cNvSpPr/>
          <p:nvPr/>
        </p:nvSpPr>
        <p:spPr>
          <a:xfrm>
            <a:off x="5978242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1" name="!!d054"/>
          <p:cNvSpPr/>
          <p:nvPr/>
        </p:nvSpPr>
        <p:spPr>
          <a:xfrm>
            <a:off x="6428408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2" name="!!d055"/>
          <p:cNvSpPr/>
          <p:nvPr/>
        </p:nvSpPr>
        <p:spPr>
          <a:xfrm>
            <a:off x="6878574" y="37238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3" name="!!d056"/>
          <p:cNvSpPr/>
          <p:nvPr/>
        </p:nvSpPr>
        <p:spPr>
          <a:xfrm>
            <a:off x="1026414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4" name="!!d057"/>
          <p:cNvSpPr/>
          <p:nvPr/>
        </p:nvSpPr>
        <p:spPr>
          <a:xfrm>
            <a:off x="1476580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5" name="!!d058"/>
          <p:cNvSpPr/>
          <p:nvPr/>
        </p:nvSpPr>
        <p:spPr>
          <a:xfrm>
            <a:off x="1926746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6" name="!!d059"/>
          <p:cNvSpPr/>
          <p:nvPr/>
        </p:nvSpPr>
        <p:spPr>
          <a:xfrm>
            <a:off x="2376912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7" name="!!d060"/>
          <p:cNvSpPr/>
          <p:nvPr/>
        </p:nvSpPr>
        <p:spPr>
          <a:xfrm>
            <a:off x="2827079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8" name="!!d061"/>
          <p:cNvSpPr/>
          <p:nvPr/>
        </p:nvSpPr>
        <p:spPr>
          <a:xfrm>
            <a:off x="3277245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9" name="!!d062"/>
          <p:cNvSpPr/>
          <p:nvPr/>
        </p:nvSpPr>
        <p:spPr>
          <a:xfrm>
            <a:off x="3727411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0" name="!!d063"/>
          <p:cNvSpPr/>
          <p:nvPr/>
        </p:nvSpPr>
        <p:spPr>
          <a:xfrm>
            <a:off x="4177577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1" name="!!d064"/>
          <p:cNvSpPr/>
          <p:nvPr/>
        </p:nvSpPr>
        <p:spPr>
          <a:xfrm>
            <a:off x="4627743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2" name="!!d065"/>
          <p:cNvSpPr/>
          <p:nvPr/>
        </p:nvSpPr>
        <p:spPr>
          <a:xfrm>
            <a:off x="5077909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3" name="!!d066"/>
          <p:cNvSpPr/>
          <p:nvPr/>
        </p:nvSpPr>
        <p:spPr>
          <a:xfrm>
            <a:off x="5528076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4" name="!!d067"/>
          <p:cNvSpPr/>
          <p:nvPr/>
        </p:nvSpPr>
        <p:spPr>
          <a:xfrm>
            <a:off x="5978242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5" name="!!d068"/>
          <p:cNvSpPr/>
          <p:nvPr/>
        </p:nvSpPr>
        <p:spPr>
          <a:xfrm>
            <a:off x="6428408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6" name="!!d069"/>
          <p:cNvSpPr/>
          <p:nvPr/>
        </p:nvSpPr>
        <p:spPr>
          <a:xfrm>
            <a:off x="6878574" y="41810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7" name="!!d070"/>
          <p:cNvSpPr/>
          <p:nvPr/>
        </p:nvSpPr>
        <p:spPr>
          <a:xfrm>
            <a:off x="1026414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8" name="!!d071"/>
          <p:cNvSpPr/>
          <p:nvPr/>
        </p:nvSpPr>
        <p:spPr>
          <a:xfrm>
            <a:off x="1476580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9" name="!!d072"/>
          <p:cNvSpPr/>
          <p:nvPr/>
        </p:nvSpPr>
        <p:spPr>
          <a:xfrm>
            <a:off x="1926746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0" name="!!d073"/>
          <p:cNvSpPr/>
          <p:nvPr/>
        </p:nvSpPr>
        <p:spPr>
          <a:xfrm>
            <a:off x="2376912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1" name="!!d074"/>
          <p:cNvSpPr/>
          <p:nvPr/>
        </p:nvSpPr>
        <p:spPr>
          <a:xfrm>
            <a:off x="2827079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2" name="!!d075"/>
          <p:cNvSpPr/>
          <p:nvPr/>
        </p:nvSpPr>
        <p:spPr>
          <a:xfrm>
            <a:off x="3277245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3" name="!!d076"/>
          <p:cNvSpPr/>
          <p:nvPr/>
        </p:nvSpPr>
        <p:spPr>
          <a:xfrm>
            <a:off x="3727411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4" name="!!d077"/>
          <p:cNvSpPr/>
          <p:nvPr/>
        </p:nvSpPr>
        <p:spPr>
          <a:xfrm>
            <a:off x="4177577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5" name="!!d078"/>
          <p:cNvSpPr/>
          <p:nvPr/>
        </p:nvSpPr>
        <p:spPr>
          <a:xfrm>
            <a:off x="4627743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6" name="!!d079"/>
          <p:cNvSpPr/>
          <p:nvPr/>
        </p:nvSpPr>
        <p:spPr>
          <a:xfrm>
            <a:off x="5077909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7" name="!!d080"/>
          <p:cNvSpPr/>
          <p:nvPr/>
        </p:nvSpPr>
        <p:spPr>
          <a:xfrm>
            <a:off x="5528076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8" name="!!d081"/>
          <p:cNvSpPr/>
          <p:nvPr/>
        </p:nvSpPr>
        <p:spPr>
          <a:xfrm>
            <a:off x="5978242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9" name="!!d082"/>
          <p:cNvSpPr/>
          <p:nvPr/>
        </p:nvSpPr>
        <p:spPr>
          <a:xfrm>
            <a:off x="6428408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0" name="!!d083"/>
          <p:cNvSpPr/>
          <p:nvPr/>
        </p:nvSpPr>
        <p:spPr>
          <a:xfrm>
            <a:off x="6878574" y="46382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1" name="!!d084"/>
          <p:cNvSpPr/>
          <p:nvPr/>
        </p:nvSpPr>
        <p:spPr>
          <a:xfrm>
            <a:off x="1026414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2" name="!!d085"/>
          <p:cNvSpPr/>
          <p:nvPr/>
        </p:nvSpPr>
        <p:spPr>
          <a:xfrm>
            <a:off x="1476580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3" name="!!d086"/>
          <p:cNvSpPr/>
          <p:nvPr/>
        </p:nvSpPr>
        <p:spPr>
          <a:xfrm>
            <a:off x="1926746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4" name="!!d087"/>
          <p:cNvSpPr/>
          <p:nvPr/>
        </p:nvSpPr>
        <p:spPr>
          <a:xfrm>
            <a:off x="2376912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5" name="!!d088"/>
          <p:cNvSpPr/>
          <p:nvPr/>
        </p:nvSpPr>
        <p:spPr>
          <a:xfrm>
            <a:off x="2827079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6" name="!!d089"/>
          <p:cNvSpPr/>
          <p:nvPr/>
        </p:nvSpPr>
        <p:spPr>
          <a:xfrm>
            <a:off x="3277245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7" name="!!d090"/>
          <p:cNvSpPr/>
          <p:nvPr/>
        </p:nvSpPr>
        <p:spPr>
          <a:xfrm>
            <a:off x="3727411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8" name="!!d091"/>
          <p:cNvSpPr/>
          <p:nvPr/>
        </p:nvSpPr>
        <p:spPr>
          <a:xfrm>
            <a:off x="4177577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9" name="!!d092"/>
          <p:cNvSpPr/>
          <p:nvPr/>
        </p:nvSpPr>
        <p:spPr>
          <a:xfrm>
            <a:off x="4627743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0" name="!!d093"/>
          <p:cNvSpPr/>
          <p:nvPr/>
        </p:nvSpPr>
        <p:spPr>
          <a:xfrm>
            <a:off x="5077909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1" name="!!d094"/>
          <p:cNvSpPr/>
          <p:nvPr/>
        </p:nvSpPr>
        <p:spPr>
          <a:xfrm>
            <a:off x="5528076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2" name="!!d095"/>
          <p:cNvSpPr/>
          <p:nvPr/>
        </p:nvSpPr>
        <p:spPr>
          <a:xfrm>
            <a:off x="5978242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3" name="!!d096"/>
          <p:cNvSpPr/>
          <p:nvPr/>
        </p:nvSpPr>
        <p:spPr>
          <a:xfrm>
            <a:off x="6428408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4" name="!!d097"/>
          <p:cNvSpPr/>
          <p:nvPr/>
        </p:nvSpPr>
        <p:spPr>
          <a:xfrm>
            <a:off x="6878574" y="50954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5" name="!!d098"/>
          <p:cNvSpPr/>
          <p:nvPr/>
        </p:nvSpPr>
        <p:spPr>
          <a:xfrm>
            <a:off x="1026414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6" name="!!d099"/>
          <p:cNvSpPr/>
          <p:nvPr/>
        </p:nvSpPr>
        <p:spPr>
          <a:xfrm>
            <a:off x="1476580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7" name="!!d100"/>
          <p:cNvSpPr/>
          <p:nvPr/>
        </p:nvSpPr>
        <p:spPr>
          <a:xfrm>
            <a:off x="1926746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8" name="!!d101"/>
          <p:cNvSpPr/>
          <p:nvPr/>
        </p:nvSpPr>
        <p:spPr>
          <a:xfrm>
            <a:off x="2376912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9" name="!!d102"/>
          <p:cNvSpPr/>
          <p:nvPr/>
        </p:nvSpPr>
        <p:spPr>
          <a:xfrm>
            <a:off x="2827079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0" name="!!d103"/>
          <p:cNvSpPr/>
          <p:nvPr/>
        </p:nvSpPr>
        <p:spPr>
          <a:xfrm>
            <a:off x="3277245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1" name="!!d104"/>
          <p:cNvSpPr/>
          <p:nvPr/>
        </p:nvSpPr>
        <p:spPr>
          <a:xfrm>
            <a:off x="3727411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2" name="!!d105"/>
          <p:cNvSpPr/>
          <p:nvPr/>
        </p:nvSpPr>
        <p:spPr>
          <a:xfrm>
            <a:off x="4177577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3" name="!!d106"/>
          <p:cNvSpPr/>
          <p:nvPr/>
        </p:nvSpPr>
        <p:spPr>
          <a:xfrm>
            <a:off x="4627743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4" name="!!d107"/>
          <p:cNvSpPr/>
          <p:nvPr/>
        </p:nvSpPr>
        <p:spPr>
          <a:xfrm>
            <a:off x="5077909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5" name="!!d108"/>
          <p:cNvSpPr/>
          <p:nvPr/>
        </p:nvSpPr>
        <p:spPr>
          <a:xfrm>
            <a:off x="5528076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6" name="!!d109"/>
          <p:cNvSpPr/>
          <p:nvPr/>
        </p:nvSpPr>
        <p:spPr>
          <a:xfrm>
            <a:off x="5978242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7" name="!!d110"/>
          <p:cNvSpPr/>
          <p:nvPr/>
        </p:nvSpPr>
        <p:spPr>
          <a:xfrm>
            <a:off x="6428408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8" name="!!d111"/>
          <p:cNvSpPr/>
          <p:nvPr/>
        </p:nvSpPr>
        <p:spPr>
          <a:xfrm>
            <a:off x="6878574" y="5552694"/>
            <a:ext cx="50292" cy="50292"/>
          </a:xfrm>
          <a:prstGeom prst="ellipse">
            <a:avLst/>
          </a:prstGeom>
          <a:solidFill>
            <a:srgbClr val="D9D5CC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129" name="!!axX"/>
          <p:cNvCxnSpPr/>
          <p:nvPr/>
        </p:nvCxnSpPr>
        <p:spPr>
          <a:xfrm>
            <a:off x="822960" y="5760720"/>
            <a:ext cx="6263640" cy="0"/>
          </a:xfrm>
          <a:prstGeom prst="line">
            <a:avLst/>
          </a:prstGeom>
          <a:ln w="15875">
            <a:solidFill>
              <a:srgbClr val="14151A"/>
            </a:solidFill>
            <a:tailEnd type="triangle" w="med" len="med"/>
          </a:ln>
        </p:spPr>
      </p:cxnSp>
      <p:cxnSp>
        <p:nvCxnSpPr>
          <p:cNvPr id="130" name="!!axY"/>
          <p:cNvCxnSpPr/>
          <p:nvPr/>
        </p:nvCxnSpPr>
        <p:spPr>
          <a:xfrm flipV="1">
            <a:off x="822960" y="2148840"/>
            <a:ext cx="0" cy="3611880"/>
          </a:xfrm>
          <a:prstGeom prst="line">
            <a:avLst/>
          </a:prstGeom>
          <a:ln w="15875">
            <a:solidFill>
              <a:srgbClr val="14151A"/>
            </a:solidFill>
            <a:tailEnd type="triangle" w="med" len="med"/>
          </a:ln>
        </p:spPr>
      </p:cxnSp>
      <p:sp>
        <p:nvSpPr>
          <p:cNvPr id="131" name="!!axXl"/>
          <p:cNvSpPr txBox="1"/>
          <p:nvPr/>
        </p:nvSpPr>
        <p:spPr>
          <a:xfrm>
            <a:off x="3429000" y="5824728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950" b="1" spc="150" dirty="0">
                <a:solidFill>
                  <a:srgbClr val="14151A"/>
                </a:solidFill>
              </a:rPr>
              <a:t>TECHNOLOGY MATURITY  →</a:t>
            </a:r>
            <a:endParaRPr lang="en-GB" sz="950"/>
          </a:p>
        </p:txBody>
      </p:sp>
      <p:sp>
        <p:nvSpPr>
          <p:cNvPr id="132" name="!!axYl"/>
          <p:cNvSpPr txBox="1"/>
          <p:nvPr/>
        </p:nvSpPr>
        <p:spPr>
          <a:xfrm>
            <a:off x="932688" y="2057400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50" b="1" spc="150" dirty="0">
                <a:solidFill>
                  <a:srgbClr val="14151A"/>
                </a:solidFill>
              </a:rPr>
              <a:t>↑  DEMAND FREQUENCY</a:t>
            </a:r>
            <a:endParaRPr lang="en-GB" sz="950"/>
          </a:p>
        </p:txBody>
      </p:sp>
      <p:sp>
        <p:nvSpPr>
          <p:cNvPr id="133" name="!!uc_risk"/>
          <p:cNvSpPr/>
          <p:nvPr/>
        </p:nvSpPr>
        <p:spPr>
          <a:xfrm>
            <a:off x="2822448" y="2522564"/>
            <a:ext cx="329184" cy="329184"/>
          </a:xfrm>
          <a:prstGeom prst="ellipse">
            <a:avLst/>
          </a:prstGeom>
          <a:solidFill>
            <a:srgbClr val="8E8A8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4" name="!!ucl_risk"/>
          <p:cNvSpPr txBox="1"/>
          <p:nvPr/>
        </p:nvSpPr>
        <p:spPr>
          <a:xfrm>
            <a:off x="1158240" y="2577428"/>
            <a:ext cx="155448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>Risk management</a:t>
            </a:r>
            <a:endParaRPr lang="en-GB" sz="1000"/>
          </a:p>
        </p:txBody>
      </p:sp>
      <p:sp>
        <p:nvSpPr>
          <p:cNvPr id="135" name="!!uc_code"/>
          <p:cNvSpPr/>
          <p:nvPr/>
        </p:nvSpPr>
        <p:spPr>
          <a:xfrm>
            <a:off x="4757928" y="2522564"/>
            <a:ext cx="329184" cy="329184"/>
          </a:xfrm>
          <a:prstGeom prst="ellipse">
            <a:avLst/>
          </a:prstGeom>
          <a:solidFill>
            <a:srgbClr val="14151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6" name="!!ucl_code"/>
          <p:cNvSpPr txBox="1"/>
          <p:nvPr/>
        </p:nvSpPr>
        <p:spPr>
          <a:xfrm>
            <a:off x="5196840" y="2577428"/>
            <a:ext cx="14630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</a:pPr>
            <a:r>
              <a:rPr lang="en-GB" sz="1000" b="1" dirty="0">
                <a:solidFill>
                  <a:srgbClr val="14151A"/>
                </a:solidFill>
              </a:rPr>
              <a:t>Code management</a:t>
            </a:r>
            <a:endParaRPr lang="en-GB" sz="1000"/>
          </a:p>
        </p:txBody>
      </p:sp>
      <p:sp>
        <p:nvSpPr>
          <p:cNvPr id="137" name="!!uc_mkt"/>
          <p:cNvSpPr/>
          <p:nvPr/>
        </p:nvSpPr>
        <p:spPr>
          <a:xfrm>
            <a:off x="2822448" y="3348474"/>
            <a:ext cx="329184" cy="329184"/>
          </a:xfrm>
          <a:prstGeom prst="ellipse">
            <a:avLst/>
          </a:prstGeom>
          <a:solidFill>
            <a:srgbClr val="8E8A8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8" name="!!ucl_mkt"/>
          <p:cNvSpPr txBox="1"/>
          <p:nvPr/>
        </p:nvSpPr>
        <p:spPr>
          <a:xfrm>
            <a:off x="929640" y="3403338"/>
            <a:ext cx="178308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>Marketing management</a:t>
            </a:r>
            <a:endParaRPr lang="en-GB" sz="1000"/>
          </a:p>
        </p:txBody>
      </p:sp>
      <p:sp>
        <p:nvSpPr>
          <p:cNvPr id="139" name="!!uc_bi"/>
          <p:cNvSpPr/>
          <p:nvPr/>
        </p:nvSpPr>
        <p:spPr>
          <a:xfrm>
            <a:off x="3790188" y="3141996"/>
            <a:ext cx="329184" cy="329184"/>
          </a:xfrm>
          <a:prstGeom prst="ellipse">
            <a:avLst/>
          </a:prstGeom>
          <a:solidFill>
            <a:srgbClr val="8E8A8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0" name="!!ucl_bi"/>
          <p:cNvSpPr txBox="1"/>
          <p:nvPr/>
        </p:nvSpPr>
        <p:spPr>
          <a:xfrm>
            <a:off x="3451860" y="3535188"/>
            <a:ext cx="10058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>BI data query</a:t>
            </a:r>
            <a:endParaRPr lang="en-GB" sz="1000"/>
          </a:p>
        </p:txBody>
      </p:sp>
      <p:sp>
        <p:nvSpPr>
          <p:cNvPr id="141" name="!!uc_smart"/>
          <p:cNvSpPr/>
          <p:nvPr/>
        </p:nvSpPr>
        <p:spPr>
          <a:xfrm>
            <a:off x="4757928" y="3141996"/>
            <a:ext cx="329184" cy="329184"/>
          </a:xfrm>
          <a:prstGeom prst="ellipse">
            <a:avLst/>
          </a:prstGeom>
          <a:solidFill>
            <a:srgbClr val="14151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2" name="!!ucl_smart"/>
          <p:cNvSpPr txBox="1"/>
          <p:nvPr/>
        </p:nvSpPr>
        <p:spPr>
          <a:xfrm>
            <a:off x="4373880" y="3535188"/>
            <a:ext cx="109728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00" b="1" dirty="0">
                <a:solidFill>
                  <a:srgbClr val="14151A"/>
                </a:solidFill>
              </a:rPr>
              <a:t>Smart meeting</a:t>
            </a:r>
            <a:endParaRPr lang="en-GB" sz="1000"/>
          </a:p>
        </p:txBody>
      </p:sp>
      <p:sp>
        <p:nvSpPr>
          <p:cNvPr id="143" name="!!uc_kqa"/>
          <p:cNvSpPr/>
          <p:nvPr/>
        </p:nvSpPr>
        <p:spPr>
          <a:xfrm>
            <a:off x="5725668" y="3348474"/>
            <a:ext cx="329184" cy="329184"/>
          </a:xfrm>
          <a:prstGeom prst="ellipse">
            <a:avLst/>
          </a:prstGeom>
          <a:solidFill>
            <a:srgbClr val="14151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4" name="!!ucl_kqa"/>
          <p:cNvSpPr txBox="1"/>
          <p:nvPr/>
        </p:nvSpPr>
        <p:spPr>
          <a:xfrm>
            <a:off x="5295900" y="3741666"/>
            <a:ext cx="118872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00" b="1" dirty="0">
                <a:solidFill>
                  <a:srgbClr val="14151A"/>
                </a:solidFill>
              </a:rPr>
              <a:t>Knowledge base Q&amp;A</a:t>
            </a:r>
            <a:endParaRPr lang="en-GB" sz="1000"/>
          </a:p>
        </p:txBody>
      </p:sp>
      <p:sp>
        <p:nvSpPr>
          <p:cNvPr id="145" name="!!uc_prod"/>
          <p:cNvSpPr/>
          <p:nvPr/>
        </p:nvSpPr>
        <p:spPr>
          <a:xfrm>
            <a:off x="1854708" y="4174383"/>
            <a:ext cx="329184" cy="329184"/>
          </a:xfrm>
          <a:prstGeom prst="ellipse">
            <a:avLst/>
          </a:prstGeom>
          <a:solidFill>
            <a:srgbClr val="8E8A8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6" name="!!ucl_prod"/>
          <p:cNvSpPr txBox="1"/>
          <p:nvPr/>
        </p:nvSpPr>
        <p:spPr>
          <a:xfrm>
            <a:off x="1379220" y="4585863"/>
            <a:ext cx="128016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>Product services</a:t>
            </a:r>
            <a:endParaRPr lang="en-GB" sz="1000"/>
          </a:p>
        </p:txBody>
      </p:sp>
      <p:sp>
        <p:nvSpPr>
          <p:cNvPr id="147" name="!!uc_inv"/>
          <p:cNvSpPr/>
          <p:nvPr/>
        </p:nvSpPr>
        <p:spPr>
          <a:xfrm>
            <a:off x="3306318" y="4174383"/>
            <a:ext cx="329184" cy="329184"/>
          </a:xfrm>
          <a:prstGeom prst="ellipse">
            <a:avLst/>
          </a:prstGeom>
          <a:solidFill>
            <a:srgbClr val="8E8A8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8" name="!!ucl_inv"/>
          <p:cNvSpPr txBox="1"/>
          <p:nvPr/>
        </p:nvSpPr>
        <p:spPr>
          <a:xfrm>
            <a:off x="2967990" y="4567575"/>
            <a:ext cx="10058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>Investment research</a:t>
            </a:r>
            <a:endParaRPr lang="en-GB" sz="1000"/>
          </a:p>
        </p:txBody>
      </p:sp>
      <p:sp>
        <p:nvSpPr>
          <p:cNvPr id="149" name="!!uc_text"/>
          <p:cNvSpPr/>
          <p:nvPr/>
        </p:nvSpPr>
        <p:spPr>
          <a:xfrm>
            <a:off x="4757928" y="4277622"/>
            <a:ext cx="329184" cy="329184"/>
          </a:xfrm>
          <a:prstGeom prst="ellipse">
            <a:avLst/>
          </a:prstGeom>
          <a:solidFill>
            <a:srgbClr val="8E8A8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0" name="!!ucl_text"/>
          <p:cNvSpPr txBox="1"/>
          <p:nvPr/>
        </p:nvSpPr>
        <p:spPr>
          <a:xfrm>
            <a:off x="4282440" y="4670814"/>
            <a:ext cx="128016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>Text generation / review</a:t>
            </a:r>
            <a:endParaRPr lang="en-GB" sz="1000"/>
          </a:p>
        </p:txBody>
      </p:sp>
      <p:sp>
        <p:nvSpPr>
          <p:cNvPr id="151" name="!!uc_chan"/>
          <p:cNvSpPr/>
          <p:nvPr/>
        </p:nvSpPr>
        <p:spPr>
          <a:xfrm>
            <a:off x="3790188" y="4897054"/>
            <a:ext cx="329184" cy="329184"/>
          </a:xfrm>
          <a:prstGeom prst="ellipse">
            <a:avLst/>
          </a:prstGeom>
          <a:solidFill>
            <a:srgbClr val="8E8A8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2" name="!!ucl_chan"/>
          <p:cNvSpPr txBox="1"/>
          <p:nvPr/>
        </p:nvSpPr>
        <p:spPr>
          <a:xfrm>
            <a:off x="2235708" y="4951918"/>
            <a:ext cx="146304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95000"/>
              </a:lnSpc>
              <a:buNone/>
            </a:pPr>
            <a:r>
              <a:rPr lang="en-GB" sz="1000" b="0" dirty="0">
                <a:solidFill>
                  <a:srgbClr val="14151A"/>
                </a:solidFill>
              </a:rPr>
              <a:t>Channel operations</a:t>
            </a:r>
            <a:endParaRPr lang="en-GB" sz="1000"/>
          </a:p>
        </p:txBody>
      </p:sp>
      <p:sp>
        <p:nvSpPr>
          <p:cNvPr id="153" name="Ready code"/>
          <p:cNvSpPr/>
          <p:nvPr/>
        </p:nvSpPr>
        <p:spPr>
          <a:xfrm>
            <a:off x="4757928" y="2522564"/>
            <a:ext cx="329184" cy="329184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4" name="Ready smart"/>
          <p:cNvSpPr/>
          <p:nvPr/>
        </p:nvSpPr>
        <p:spPr>
          <a:xfrm>
            <a:off x="4757928" y="3141996"/>
            <a:ext cx="329184" cy="329184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5" name="Ready kqa"/>
          <p:cNvSpPr/>
          <p:nvPr/>
        </p:nvSpPr>
        <p:spPr>
          <a:xfrm>
            <a:off x="5725668" y="3348474"/>
            <a:ext cx="329184" cy="329184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6" name="Filter CONTROLLABILITY"/>
          <p:cNvSpPr/>
          <p:nvPr/>
        </p:nvSpPr>
        <p:spPr>
          <a:xfrm>
            <a:off x="7543800" y="2240280"/>
            <a:ext cx="3977640" cy="841248"/>
          </a:xfrm>
          <a:prstGeom prst="roundRect">
            <a:avLst>
              <a:gd name="adj" fmla="val 8000"/>
            </a:avLst>
          </a:prstGeom>
          <a:solidFill>
            <a:srgbClr val="1F4FD8">
              <a:alpha val="12000"/>
            </a:srgbClr>
          </a:solidFill>
          <a:ln>
            <a:noFill/>
          </a:ln>
        </p:spPr>
        <p:txBody>
          <a:bodyPr rtlCol="0" anchor="ctr" wrap="square" lIns="182880" tIns="54864" rIns="137160" bIns="54864">
            <a:noAutofit/>
          </a:bodyPr>
          <a:lstStyle/>
          <a:p>
            <a:pPr algn="l">
              <a:spcAft>
                <a:spcPts val="100"/>
              </a:spcAft>
              <a:buNone/>
            </a:pPr>
            <a:r>
              <a:rPr lang="en-GB" sz="1300" b="1" spc="150" dirty="0">
                <a:solidFill>
                  <a:srgbClr val="14151A"/>
                </a:solidFill>
              </a:rPr>
              <a:t>CONTROLLABILITY</a:t>
            </a:r>
            <a:endParaRPr lang="en-GB" sz="13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The primary constraint on large-scale deployment</a:t>
            </a:r>
            <a:endParaRPr lang="en-GB" sz="1050"/>
          </a:p>
        </p:txBody>
      </p:sp>
      <p:sp>
        <p:nvSpPr>
          <p:cNvPr id="157" name="Filter EXPLAINABILITY"/>
          <p:cNvSpPr/>
          <p:nvPr/>
        </p:nvSpPr>
        <p:spPr>
          <a:xfrm>
            <a:off x="7653528" y="2999232"/>
            <a:ext cx="3867912" cy="841248"/>
          </a:xfrm>
          <a:prstGeom prst="roundRect">
            <a:avLst>
              <a:gd name="adj" fmla="val 8000"/>
            </a:avLst>
          </a:prstGeom>
          <a:solidFill>
            <a:srgbClr val="27C2E8">
              <a:alpha val="18000"/>
            </a:srgbClr>
          </a:solidFill>
          <a:ln>
            <a:noFill/>
          </a:ln>
        </p:spPr>
        <p:txBody>
          <a:bodyPr rtlCol="0" anchor="ctr" wrap="square" lIns="182880" tIns="54864" rIns="137160" bIns="54864">
            <a:noAutofit/>
          </a:bodyPr>
          <a:lstStyle/>
          <a:p>
            <a:pPr algn="l">
              <a:spcAft>
                <a:spcPts val="100"/>
              </a:spcAft>
              <a:buNone/>
            </a:pPr>
            <a:r>
              <a:rPr lang="en-GB" sz="1300" b="1" spc="150" dirty="0">
                <a:solidFill>
                  <a:srgbClr val="14151A"/>
                </a:solidFill>
              </a:rPr>
              <a:t>EXPLAINABILITY</a:t>
            </a:r>
            <a:endParaRPr lang="en-GB" sz="13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The core concern when pilots expand to broader rollout</a:t>
            </a:r>
            <a:endParaRPr lang="en-GB" sz="1050"/>
          </a:p>
        </p:txBody>
      </p:sp>
      <p:sp>
        <p:nvSpPr>
          <p:cNvPr id="158" name="Filter ROI"/>
          <p:cNvSpPr/>
          <p:nvPr/>
        </p:nvSpPr>
        <p:spPr>
          <a:xfrm>
            <a:off x="7763256" y="3758184"/>
            <a:ext cx="3758184" cy="841248"/>
          </a:xfrm>
          <a:prstGeom prst="roundRect">
            <a:avLst>
              <a:gd name="adj" fmla="val 8000"/>
            </a:avLst>
          </a:prstGeom>
          <a:solidFill>
            <a:srgbClr val="B7E64C">
              <a:alpha val="34000"/>
            </a:srgbClr>
          </a:solidFill>
          <a:ln>
            <a:noFill/>
          </a:ln>
        </p:spPr>
        <p:txBody>
          <a:bodyPr rtlCol="0" anchor="ctr" wrap="square" lIns="182880" tIns="54864" rIns="137160" bIns="54864">
            <a:noAutofit/>
          </a:bodyPr>
          <a:lstStyle/>
          <a:p>
            <a:pPr algn="l">
              <a:spcAft>
                <a:spcPts val="100"/>
              </a:spcAft>
              <a:buNone/>
            </a:pPr>
            <a:r>
              <a:rPr lang="en-GB" sz="1300" b="1" spc="150" dirty="0">
                <a:solidFill>
                  <a:srgbClr val="14151A"/>
                </a:solidFill>
              </a:rPr>
              <a:t>ROI</a:t>
            </a:r>
            <a:endParaRPr lang="en-GB" sz="13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A key factor in choosing use cases, especially for decisions</a:t>
            </a:r>
            <a:endParaRPr lang="en-GB" sz="1050"/>
          </a:p>
        </p:txBody>
      </p:sp>
      <p:sp>
        <p:nvSpPr>
          <p:cNvPr id="159" name="Formula"/>
          <p:cNvSpPr txBox="1"/>
          <p:nvPr/>
        </p:nvSpPr>
        <p:spPr>
          <a:xfrm>
            <a:off x="7543800" y="4681728"/>
            <a:ext cx="4096512" cy="914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</a:pPr>
            <a:r>
              <a:rPr lang="en-GB" sz="2000" b="1" dirty="0">
                <a:solidFill>
                  <a:srgbClr val="14151A"/>
                </a:solidFill>
              </a:rPr>
              <a:t>PRIORITY =</a:t>
            </a:r>
            <a:endParaRPr lang="en-GB" sz="2000"/>
          </a:p>
          <a:p>
            <a:pPr algn="l">
              <a:lnSpc>
                <a:spcPct val="95000"/>
              </a:lnSpc>
              <a:buNone/>
            </a:pPr>
            <a:r>
              <a:rPr lang="en-GB" sz="1900" b="1" dirty="0">
                <a:solidFill>
                  <a:srgbClr val="6C35F2"/>
                </a:solidFill>
              </a:rPr>
              <a:t>VALUE</a:t>
            </a:r>
            <a:r>
              <a:rPr lang="en-GB" sz="1900" b="1" dirty="0">
                <a:solidFill>
                  <a:srgbClr val="14151A"/>
                </a:solidFill>
              </a:rPr>
              <a:t xml:space="preserve"> × </a:t>
            </a:r>
            <a:r>
              <a:rPr lang="en-GB" sz="1900" b="1" dirty="0">
                <a:solidFill>
                  <a:srgbClr val="27C2E8"/>
                </a:solidFill>
              </a:rPr>
              <a:t>MATURITY</a:t>
            </a:r>
            <a:r>
              <a:rPr lang="en-GB" sz="1900" b="1" dirty="0">
                <a:solidFill>
                  <a:srgbClr val="14151A"/>
                </a:solidFill>
              </a:rPr>
              <a:t xml:space="preserve"> × </a:t>
            </a:r>
            <a:r>
              <a:rPr lang="en-GB" sz="1900" b="1" dirty="0">
                <a:solidFill>
                  <a:srgbClr val="1F4FD8"/>
                </a:solidFill>
              </a:rPr>
              <a:t>CONTROL</a:t>
            </a:r>
            <a:endParaRPr lang="en-GB" sz="1900"/>
          </a:p>
        </p:txBody>
      </p:sp>
      <p:sp>
        <p:nvSpPr>
          <p:cNvPr id="160" name="Formula note"/>
          <p:cNvSpPr txBox="1"/>
          <p:nvPr/>
        </p:nvSpPr>
        <p:spPr>
          <a:xfrm>
            <a:off x="7543800" y="5440680"/>
            <a:ext cx="402336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lang="en-GB" sz="950" b="0" dirty="0">
                <a:solidFill>
                  <a:srgbClr val="64635F"/>
                </a:solidFill>
              </a:rPr>
              <a:t>Editorial framework built from the source’s three focus areas. Not a KPMG equation.</a:t>
            </a:r>
            <a:endParaRPr lang="en-GB" sz="950"/>
          </a:p>
        </p:txBody>
      </p:sp>
      <p:sp>
        <p:nvSpPr>
          <p:cNvPr id="161" name="Source"/>
          <p:cNvSpPr txBox="1"/>
          <p:nvPr/>
        </p:nvSpPr>
        <p:spPr>
          <a:xfrm>
            <a:off x="548640" y="6035040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00" b="0" dirty="0">
                <a:solidFill>
                  <a:srgbClr val="64635F"/>
                </a:solidFill>
              </a:rPr>
              <a:t>Source: KPMG in Thailand, “You can with AI – But what should your priorities be?”, 24 April 2025, p.29 (30 demanders; maturity = commercially available). Positions read from the source chart; ready zone (maturity ≥ 8.5, demand ≥ 24) is editorial.</a:t>
            </a:r>
            <a:endParaRPr lang="en-GB" sz="9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" dur="6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6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6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57" grpId="0" animBg="1"/>
      <p:bldP spid="158" grpId="0" animBg="1"/>
      <p:bldP spid="15" grpId="0" animBg="1"/>
      <p:bldP spid="16" grpId="0" animBg="1"/>
      <p:bldP spid="153" grpId="0" animBg="1"/>
      <p:bldP spid="154" grpId="0" animBg="1"/>
      <p:bldP spid="155" grpId="0" animBg="1"/>
      <p:bldP spid="159" grpId="0" animBg="1"/>
      <p:bldP spid="160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0" y="749808"/>
            <a:ext cx="10058400" cy="1188720"/>
          </a:xfrm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THE NEXT STEP ISN’T MORE CHAT.</a:t>
            </a:r>
            <a:endParaRPr lang="en-GB" sz="3400"/>
          </a:p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14151A"/>
                </a:solidFill>
              </a:rPr>
              <a:t>IT’S MORE ACTION.</a:t>
            </a:r>
            <a:endParaRPr lang="en-GB" sz="3400"/>
          </a:p>
        </p:txBody>
      </p:sp>
      <p:sp>
        <p:nvSpPr>
          <p:cNvPr id="3" name="Text Placeholder 2"/>
          <p:cNvSpPr>
            <a:spLocks noGrp="1"/>
          </p:cNvSpPr>
          <p:nvPr>
            <p:ph type="body" idx="10" sz="quarter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050" b="1" spc="250" dirty="0">
                <a:solidFill>
                  <a:srgbClr val="6C35F2"/>
                </a:solidFill>
              </a:rPr>
              <a:t>08  ·  FROM COPILOT TO AGENT  ·  COACH IQ</a:t>
            </a:r>
            <a:endParaRPr lang="en-GB" sz="1050"/>
          </a:p>
        </p:txBody>
      </p:sp>
      <p:sp>
        <p:nvSpPr>
          <p:cNvPr id="4" name="!!prog0"/>
          <p:cNvSpPr/>
          <p:nvPr/>
        </p:nvSpPr>
        <p:spPr>
          <a:xfrm>
            <a:off x="1032586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" name="!!prog1"/>
          <p:cNvSpPr/>
          <p:nvPr/>
        </p:nvSpPr>
        <p:spPr>
          <a:xfrm>
            <a:off x="1046759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!!prog2"/>
          <p:cNvSpPr/>
          <p:nvPr/>
        </p:nvSpPr>
        <p:spPr>
          <a:xfrm>
            <a:off x="1060932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" name="!!prog3"/>
          <p:cNvSpPr/>
          <p:nvPr/>
        </p:nvSpPr>
        <p:spPr>
          <a:xfrm>
            <a:off x="1075105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!!prog4"/>
          <p:cNvSpPr/>
          <p:nvPr/>
        </p:nvSpPr>
        <p:spPr>
          <a:xfrm>
            <a:off x="1089279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!!prog5"/>
          <p:cNvSpPr/>
          <p:nvPr/>
        </p:nvSpPr>
        <p:spPr>
          <a:xfrm>
            <a:off x="11034522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" name="!!prog6"/>
          <p:cNvSpPr/>
          <p:nvPr/>
        </p:nvSpPr>
        <p:spPr>
          <a:xfrm>
            <a:off x="11176254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!!prog7"/>
          <p:cNvSpPr/>
          <p:nvPr/>
        </p:nvSpPr>
        <p:spPr>
          <a:xfrm>
            <a:off x="11317986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!!prog8"/>
          <p:cNvSpPr/>
          <p:nvPr/>
        </p:nvSpPr>
        <p:spPr>
          <a:xfrm>
            <a:off x="11459718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!!prog9"/>
          <p:cNvSpPr/>
          <p:nvPr/>
        </p:nvSpPr>
        <p:spPr>
          <a:xfrm>
            <a:off x="11601450" y="514350"/>
            <a:ext cx="68580" cy="68580"/>
          </a:xfrm>
          <a:prstGeom prst="ellipse">
            <a:avLst/>
          </a:prstGeom>
          <a:solidFill>
            <a:srgbClr val="CBC6B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" name="!!progActive"/>
          <p:cNvSpPr/>
          <p:nvPr/>
        </p:nvSpPr>
        <p:spPr>
          <a:xfrm>
            <a:off x="11434572" y="489204"/>
            <a:ext cx="118872" cy="118872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Case label"/>
          <p:cNvSpPr txBox="1"/>
          <p:nvPr/>
        </p:nvSpPr>
        <p:spPr>
          <a:xfrm>
            <a:off x="548640" y="2176272"/>
            <a:ext cx="5029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50" b="1" spc="200" dirty="0">
                <a:solidFill>
                  <a:srgbClr val="64635F"/>
                </a:solidFill>
              </a:rPr>
              <a:t>COACH IQ  ·  REAL-TIME SALES COMPANION</a:t>
            </a:r>
            <a:endParaRPr lang="en-GB" sz="950"/>
          </a:p>
        </p:txBody>
      </p:sp>
      <p:cxnSp>
        <p:nvCxnSpPr>
          <p:cNvPr id="16" name="Flow spine"/>
          <p:cNvCxnSpPr/>
          <p:nvPr/>
        </p:nvCxnSpPr>
        <p:spPr>
          <a:xfrm>
            <a:off x="795528" y="2697480"/>
            <a:ext cx="0" cy="3017520"/>
          </a:xfrm>
          <a:prstGeom prst="line">
            <a:avLst/>
          </a:prstGeom>
          <a:ln w="19050">
            <a:solidFill>
              <a:srgbClr val="CFCAC0"/>
            </a:solidFill>
          </a:ln>
        </p:spPr>
      </p:cxnSp>
      <p:sp>
        <p:nvSpPr>
          <p:cNvPr id="17" name="Icon disc 1"/>
          <p:cNvSpPr/>
          <p:nvPr/>
        </p:nvSpPr>
        <p:spPr>
          <a:xfrm>
            <a:off x="566928" y="2468880"/>
            <a:ext cx="457200" cy="457200"/>
          </a:xfrm>
          <a:prstGeom prst="ellipse">
            <a:avLst/>
          </a:prstGeom>
          <a:solidFill>
            <a:srgbClr val="27C2E8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18" name="Icon context" descr="image.png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368" y="2560320"/>
            <a:ext cx="274320" cy="274320"/>
          </a:xfrm>
          <a:prstGeom prst="rect">
            <a:avLst/>
          </a:prstGeom>
        </p:spPr>
      </p:pic>
      <p:sp>
        <p:nvSpPr>
          <p:cNvPr id="19" name="Step 1"/>
          <p:cNvSpPr txBox="1"/>
          <p:nvPr/>
        </p:nvSpPr>
        <p:spPr>
          <a:xfrm>
            <a:off x="1207008" y="2478024"/>
            <a:ext cx="448056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200" b="1" spc="100" dirty="0">
                <a:solidFill>
                  <a:srgbClr val="14151A"/>
                </a:solidFill>
              </a:rPr>
              <a:t>CUSTOMER CONTEXT</a:t>
            </a:r>
            <a:endParaRPr lang="en-GB" sz="12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64635F"/>
                </a:solidFill>
              </a:rPr>
              <a:t>Customer data and the live call, transcribed in real time</a:t>
            </a:r>
            <a:endParaRPr lang="en-GB" sz="1050"/>
          </a:p>
        </p:txBody>
      </p:sp>
      <p:sp>
        <p:nvSpPr>
          <p:cNvPr id="20" name="Icon disc 2"/>
          <p:cNvSpPr/>
          <p:nvPr/>
        </p:nvSpPr>
        <p:spPr>
          <a:xfrm>
            <a:off x="566928" y="3072384"/>
            <a:ext cx="457200" cy="457200"/>
          </a:xfrm>
          <a:prstGeom prst="ellipse">
            <a:avLst/>
          </a:prstGeom>
          <a:solidFill>
            <a:srgbClr val="27C2E8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21" name="Icon nba" descr="image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8368" y="3163824"/>
            <a:ext cx="274320" cy="274320"/>
          </a:xfrm>
          <a:prstGeom prst="rect">
            <a:avLst/>
          </a:prstGeom>
        </p:spPr>
      </p:pic>
      <p:sp>
        <p:nvSpPr>
          <p:cNvPr id="22" name="Step 2"/>
          <p:cNvSpPr txBox="1"/>
          <p:nvPr/>
        </p:nvSpPr>
        <p:spPr>
          <a:xfrm>
            <a:off x="1207008" y="3081528"/>
            <a:ext cx="448056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200" b="1" spc="100" dirty="0">
                <a:solidFill>
                  <a:srgbClr val="14151A"/>
                </a:solidFill>
              </a:rPr>
              <a:t>NEXT BEST ACTION</a:t>
            </a:r>
            <a:endParaRPr lang="en-GB" sz="12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64635F"/>
                </a:solidFill>
              </a:rPr>
              <a:t>Serves the next best product or action</a:t>
            </a:r>
            <a:endParaRPr lang="en-GB" sz="1050"/>
          </a:p>
        </p:txBody>
      </p:sp>
      <p:sp>
        <p:nvSpPr>
          <p:cNvPr id="23" name="Icon disc 3"/>
          <p:cNvSpPr/>
          <p:nvPr/>
        </p:nvSpPr>
        <p:spPr>
          <a:xfrm>
            <a:off x="566928" y="3675888"/>
            <a:ext cx="457200" cy="457200"/>
          </a:xfrm>
          <a:prstGeom prst="ellipse">
            <a:avLst/>
          </a:prstGeom>
          <a:solidFill>
            <a:srgbClr val="1F4FD8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24" name="Icon script" descr="image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8368" y="3767328"/>
            <a:ext cx="274320" cy="274320"/>
          </a:xfrm>
          <a:prstGeom prst="rect">
            <a:avLst/>
          </a:prstGeom>
        </p:spPr>
      </p:pic>
      <p:sp>
        <p:nvSpPr>
          <p:cNvPr id="25" name="Step 3"/>
          <p:cNvSpPr txBox="1"/>
          <p:nvPr/>
        </p:nvSpPr>
        <p:spPr>
          <a:xfrm>
            <a:off x="1207008" y="3685032"/>
            <a:ext cx="448056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200" b="1" spc="100" dirty="0">
                <a:solidFill>
                  <a:srgbClr val="14151A"/>
                </a:solidFill>
              </a:rPr>
              <a:t>PERSONALISED SCRIPT</a:t>
            </a:r>
            <a:endParaRPr lang="en-GB" sz="12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64635F"/>
                </a:solidFill>
              </a:rPr>
              <a:t>Generates sales scripts and follow-up content</a:t>
            </a:r>
            <a:endParaRPr lang="en-GB" sz="1050"/>
          </a:p>
        </p:txBody>
      </p:sp>
      <p:sp>
        <p:nvSpPr>
          <p:cNvPr id="26" name="Icon disc 4"/>
          <p:cNvSpPr/>
          <p:nvPr/>
        </p:nvSpPr>
        <p:spPr>
          <a:xfrm>
            <a:off x="566928" y="4279392"/>
            <a:ext cx="457200" cy="457200"/>
          </a:xfrm>
          <a:prstGeom prst="ellipse">
            <a:avLst/>
          </a:prstGeom>
          <a:solidFill>
            <a:srgbClr val="1F4FD8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27" name="Icon objection" descr="image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8368" y="4370832"/>
            <a:ext cx="274320" cy="274320"/>
          </a:xfrm>
          <a:prstGeom prst="rect">
            <a:avLst/>
          </a:prstGeom>
        </p:spPr>
      </p:pic>
      <p:sp>
        <p:nvSpPr>
          <p:cNvPr id="28" name="Step 4"/>
          <p:cNvSpPr txBox="1"/>
          <p:nvPr/>
        </p:nvSpPr>
        <p:spPr>
          <a:xfrm>
            <a:off x="1207008" y="4288536"/>
            <a:ext cx="448056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200" b="1" spc="100" dirty="0">
                <a:solidFill>
                  <a:srgbClr val="14151A"/>
                </a:solidFill>
              </a:rPr>
              <a:t>OBJECTION SUPPORT</a:t>
            </a:r>
            <a:endParaRPr lang="en-GB" sz="12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64635F"/>
                </a:solidFill>
              </a:rPr>
              <a:t>Real-time tips for responding to objections</a:t>
            </a:r>
            <a:endParaRPr lang="en-GB" sz="1050"/>
          </a:p>
        </p:txBody>
      </p:sp>
      <p:sp>
        <p:nvSpPr>
          <p:cNvPr id="29" name="Icon disc 5"/>
          <p:cNvSpPr/>
          <p:nvPr/>
        </p:nvSpPr>
        <p:spPr>
          <a:xfrm>
            <a:off x="566928" y="4882896"/>
            <a:ext cx="457200" cy="457200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30" name="Icon crm" descr="image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8368" y="4974336"/>
            <a:ext cx="274320" cy="274320"/>
          </a:xfrm>
          <a:prstGeom prst="rect">
            <a:avLst/>
          </a:prstGeom>
        </p:spPr>
      </p:pic>
      <p:sp>
        <p:nvSpPr>
          <p:cNvPr id="31" name="Step 5"/>
          <p:cNvSpPr txBox="1"/>
          <p:nvPr/>
        </p:nvSpPr>
        <p:spPr>
          <a:xfrm>
            <a:off x="1207008" y="4892040"/>
            <a:ext cx="448056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200" b="1" spc="100" dirty="0">
                <a:solidFill>
                  <a:srgbClr val="14151A"/>
                </a:solidFill>
              </a:rPr>
              <a:t>CRM AUTOMATION</a:t>
            </a:r>
            <a:endParaRPr lang="en-GB" sz="12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64635F"/>
                </a:solidFill>
              </a:rPr>
              <a:t>Automates CRM inputs and admin tasks</a:t>
            </a:r>
            <a:endParaRPr lang="en-GB" sz="1050"/>
          </a:p>
        </p:txBody>
      </p:sp>
      <p:sp>
        <p:nvSpPr>
          <p:cNvPr id="32" name="Icon disc 6"/>
          <p:cNvSpPr/>
          <p:nvPr/>
        </p:nvSpPr>
        <p:spPr>
          <a:xfrm>
            <a:off x="566928" y="5486400"/>
            <a:ext cx="457200" cy="457200"/>
          </a:xfrm>
          <a:prstGeom prst="ellipse">
            <a:avLst/>
          </a:prstGeom>
          <a:solidFill>
            <a:srgbClr val="6C35F2"/>
          </a:solidFill>
          <a:ln>
            <a:noFill/>
          </a:ln>
        </p:spPr>
        <p:txBody>
          <a:bodyPr rtlCol="0" anchor="ctr"/>
          <a:lstStyle/>
          <a:p/>
        </p:txBody>
      </p:sp>
      <p:pic>
        <p:nvPicPr>
          <p:cNvPr id="33" name="Icon comp" descr="image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58368" y="5577840"/>
            <a:ext cx="274320" cy="274320"/>
          </a:xfrm>
          <a:prstGeom prst="rect">
            <a:avLst/>
          </a:prstGeom>
        </p:spPr>
      </p:pic>
      <p:sp>
        <p:nvSpPr>
          <p:cNvPr id="34" name="Step 6"/>
          <p:cNvSpPr txBox="1"/>
          <p:nvPr/>
        </p:nvSpPr>
        <p:spPr>
          <a:xfrm>
            <a:off x="1207008" y="5495544"/>
            <a:ext cx="448056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200" b="1" spc="100" dirty="0">
                <a:solidFill>
                  <a:srgbClr val="14151A"/>
                </a:solidFill>
              </a:rPr>
              <a:t>COMPLIANCE CHECK</a:t>
            </a:r>
            <a:endParaRPr lang="en-GB" sz="1200"/>
          </a:p>
          <a:p>
            <a:pPr algn="l">
              <a:lnSpc>
                <a:spcPct val="100000"/>
              </a:lnSpc>
              <a:buNone/>
            </a:pPr>
            <a:r>
              <a:rPr lang="en-GB" sz="1050" b="0" dirty="0">
                <a:solidFill>
                  <a:srgbClr val="64635F"/>
                </a:solidFill>
              </a:rPr>
              <a:t>Auto-detects non-compliant activities</a:t>
            </a:r>
            <a:endParaRPr lang="en-GB" sz="1050"/>
          </a:p>
        </p:txBody>
      </p:sp>
      <p:sp>
        <p:nvSpPr>
          <p:cNvPr id="35" name="!!pill1"/>
          <p:cNvSpPr/>
          <p:nvPr/>
        </p:nvSpPr>
        <p:spPr>
          <a:xfrm>
            <a:off x="6355080" y="2240280"/>
            <a:ext cx="1627632" cy="475488"/>
          </a:xfrm>
          <a:prstGeom prst="roundRect">
            <a:avLst>
              <a:gd name="adj" fmla="val 50000"/>
            </a:avLst>
          </a:prstGeom>
          <a:solidFill>
            <a:srgbClr val="27C2E8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buNone/>
            </a:pPr>
            <a:r>
              <a:rPr lang="en-GB" sz="1200" b="1" spc="200" dirty="0">
                <a:solidFill>
                  <a:srgbClr val="FFFFFF"/>
                </a:solidFill>
              </a:rPr>
              <a:t>COPILOT</a:t>
            </a:r>
            <a:endParaRPr lang="en-GB" sz="1200"/>
          </a:p>
        </p:txBody>
      </p:sp>
      <p:cxnSp>
        <p:nvCxnSpPr>
          <p:cNvPr id="36" name="Shift arrow 1"/>
          <p:cNvCxnSpPr/>
          <p:nvPr/>
        </p:nvCxnSpPr>
        <p:spPr>
          <a:xfrm>
            <a:off x="8028432" y="2478024"/>
            <a:ext cx="201168" cy="0"/>
          </a:xfrm>
          <a:prstGeom prst="line">
            <a:avLst/>
          </a:prstGeom>
          <a:ln w="15875">
            <a:solidFill>
              <a:srgbClr val="14151A"/>
            </a:solidFill>
            <a:tailEnd type="triangle" w="med" len="med"/>
          </a:ln>
        </p:spPr>
      </p:cxnSp>
      <p:sp>
        <p:nvSpPr>
          <p:cNvPr id="37" name="!!pill2"/>
          <p:cNvSpPr/>
          <p:nvPr/>
        </p:nvSpPr>
        <p:spPr>
          <a:xfrm>
            <a:off x="8275320" y="2240280"/>
            <a:ext cx="1627632" cy="475488"/>
          </a:xfrm>
          <a:prstGeom prst="roundRect">
            <a:avLst>
              <a:gd name="adj" fmla="val 50000"/>
            </a:avLst>
          </a:prstGeom>
          <a:solidFill>
            <a:srgbClr val="1F4FD8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buNone/>
            </a:pPr>
            <a:r>
              <a:rPr lang="en-GB" sz="1200" b="1" spc="200" dirty="0">
                <a:solidFill>
                  <a:srgbClr val="FFFFFF"/>
                </a:solidFill>
              </a:rPr>
              <a:t>ASSISTANT</a:t>
            </a:r>
            <a:endParaRPr lang="en-GB" sz="1200"/>
          </a:p>
        </p:txBody>
      </p:sp>
      <p:cxnSp>
        <p:nvCxnSpPr>
          <p:cNvPr id="38" name="Shift arrow 2"/>
          <p:cNvCxnSpPr/>
          <p:nvPr/>
        </p:nvCxnSpPr>
        <p:spPr>
          <a:xfrm>
            <a:off x="9948672" y="2478024"/>
            <a:ext cx="201168" cy="0"/>
          </a:xfrm>
          <a:prstGeom prst="line">
            <a:avLst/>
          </a:prstGeom>
          <a:ln w="15875">
            <a:solidFill>
              <a:srgbClr val="14151A"/>
            </a:solidFill>
            <a:tailEnd type="triangle" w="med" len="med"/>
          </a:ln>
        </p:spPr>
      </p:cxnSp>
      <p:sp>
        <p:nvSpPr>
          <p:cNvPr id="39" name="!!pill3"/>
          <p:cNvSpPr/>
          <p:nvPr/>
        </p:nvSpPr>
        <p:spPr>
          <a:xfrm>
            <a:off x="10195560" y="2240280"/>
            <a:ext cx="1627632" cy="475488"/>
          </a:xfrm>
          <a:prstGeom prst="roundRect">
            <a:avLst>
              <a:gd name="adj" fmla="val 50000"/>
            </a:avLst>
          </a:prstGeom>
          <a:solidFill>
            <a:srgbClr val="6C35F2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buNone/>
            </a:pPr>
            <a:r>
              <a:rPr lang="en-GB" sz="1200" b="1" spc="200" dirty="0">
                <a:solidFill>
                  <a:srgbClr val="FFFFFF"/>
                </a:solidFill>
              </a:rPr>
              <a:t>AGENT</a:t>
            </a:r>
            <a:endParaRPr lang="en-GB" sz="1200"/>
          </a:p>
        </p:txBody>
      </p:sp>
      <p:sp>
        <p:nvSpPr>
          <p:cNvPr id="40" name="Stage text 1"/>
          <p:cNvSpPr txBox="1"/>
          <p:nvPr/>
        </p:nvSpPr>
        <p:spPr>
          <a:xfrm>
            <a:off x="6355080" y="2852928"/>
            <a:ext cx="1627632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GB" sz="1500" b="1" dirty="0">
                <a:solidFill>
                  <a:srgbClr val="27C2E8"/>
                </a:solidFill>
              </a:rPr>
              <a:t>Suggests.</a:t>
            </a:r>
            <a:endParaRPr lang="en-GB" sz="1500"/>
          </a:p>
          <a:p>
            <a:pPr algn="l">
              <a:lnSpc>
                <a:spcPct val="102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Surfaces context and the next best action. The agent decides.</a:t>
            </a:r>
            <a:endParaRPr lang="en-GB" sz="1050"/>
          </a:p>
        </p:txBody>
      </p:sp>
      <p:sp>
        <p:nvSpPr>
          <p:cNvPr id="41" name="Stage text 2"/>
          <p:cNvSpPr txBox="1"/>
          <p:nvPr/>
        </p:nvSpPr>
        <p:spPr>
          <a:xfrm>
            <a:off x="8275320" y="2852928"/>
            <a:ext cx="1627632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GB" sz="1500" b="1" dirty="0">
                <a:solidFill>
                  <a:srgbClr val="1F4FD8"/>
                </a:solidFill>
              </a:rPr>
              <a:t>Coaches.</a:t>
            </a:r>
            <a:endParaRPr lang="en-GB" sz="1500"/>
          </a:p>
          <a:p>
            <a:pPr algn="l">
              <a:lnSpc>
                <a:spcPct val="102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Drafts scripts and objection tips inside the live conversation.</a:t>
            </a:r>
            <a:endParaRPr lang="en-GB" sz="1050"/>
          </a:p>
        </p:txBody>
      </p:sp>
      <p:sp>
        <p:nvSpPr>
          <p:cNvPr id="42" name="Stage text 3"/>
          <p:cNvSpPr txBox="1"/>
          <p:nvPr/>
        </p:nvSpPr>
        <p:spPr>
          <a:xfrm>
            <a:off x="10195560" y="2852928"/>
            <a:ext cx="1627632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en-GB" sz="1500" b="1" dirty="0">
                <a:solidFill>
                  <a:srgbClr val="6C35F2"/>
                </a:solidFill>
              </a:rPr>
              <a:t>Acts.</a:t>
            </a:r>
            <a:endParaRPr lang="en-GB" sz="1500"/>
          </a:p>
          <a:p>
            <a:pPr algn="l">
              <a:lnSpc>
                <a:spcPct val="102000"/>
              </a:lnSpc>
              <a:buNone/>
            </a:pPr>
            <a:r>
              <a:rPr lang="en-GB" sz="1050" b="0" dirty="0">
                <a:solidFill>
                  <a:srgbClr val="14151A"/>
                </a:solidFill>
              </a:rPr>
              <a:t>Updates CRM and checks compliance in the workflow, under supervision.</a:t>
            </a:r>
            <a:endParaRPr lang="en-GB" sz="1050"/>
          </a:p>
        </p:txBody>
      </p:sp>
      <p:sp>
        <p:nvSpPr>
          <p:cNvPr id="43" name="Stage marker"/>
          <p:cNvSpPr/>
          <p:nvPr/>
        </p:nvSpPr>
        <p:spPr>
          <a:xfrm>
            <a:off x="6291072" y="2176272"/>
            <a:ext cx="1755648" cy="603504"/>
          </a:xfrm>
          <a:prstGeom prst="roundRect">
            <a:avLst>
              <a:gd name="adj" fmla="val 50000"/>
            </a:avLst>
          </a:prstGeom>
          <a:noFill/>
          <a:ln w="38100">
            <a:solidFill>
              <a:srgbClr val="B7E64C"/>
            </a:solidFill>
          </a:ln>
        </p:spPr>
        <p:txBody>
          <a:bodyPr rtlCol="0" anchor="ctr"/>
          <a:lstStyle/>
          <a:p/>
        </p:txBody>
      </p:sp>
      <p:sp>
        <p:nvSpPr>
          <p:cNvPr id="44" name="Risk layer"/>
          <p:cNvSpPr/>
          <p:nvPr/>
        </p:nvSpPr>
        <p:spPr>
          <a:xfrm>
            <a:off x="6355080" y="4206240"/>
            <a:ext cx="5285232" cy="1691640"/>
          </a:xfrm>
          <a:prstGeom prst="roundRect">
            <a:avLst>
              <a:gd name="adj" fmla="val 5000"/>
            </a:avLst>
          </a:prstGeom>
          <a:solidFill>
            <a:srgbClr val="14151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5" name="Risk text"/>
          <p:cNvSpPr txBox="1"/>
          <p:nvPr/>
        </p:nvSpPr>
        <p:spPr>
          <a:xfrm>
            <a:off x="6583680" y="4315968"/>
            <a:ext cx="4846320" cy="160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en-GB" sz="950" b="1" spc="200" dirty="0">
                <a:solidFill>
                  <a:srgbClr val="B7E64C"/>
                </a:solidFill>
              </a:rPr>
              <a:t>THE RISK LAYER GROWS WITH THE ACTION</a:t>
            </a:r>
            <a:endParaRPr lang="en-GB" sz="950"/>
          </a:p>
          <a:p>
            <a:pPr algn="l">
              <a:lnSpc>
                <a:spcPct val="90000"/>
              </a:lnSpc>
              <a:buNone/>
            </a:pPr>
            <a:r>
              <a:rPr lang="en-GB" sz="3000" b="1" dirty="0">
                <a:solidFill>
                  <a:srgbClr val="F3F1EC"/>
                </a:solidFill>
              </a:rPr>
              <a:t>HIGH</a:t>
            </a:r>
            <a:r>
              <a:rPr lang="en-GB" sz="3000" b="1" dirty="0">
                <a:solidFill>
                  <a:srgbClr val="B7E64C"/>
                </a:solidFill>
              </a:rPr>
              <a:t xml:space="preserve">    61</a:t>
            </a:r>
            <a:r>
              <a:rPr lang="en-GB" sz="1200" b="0" dirty="0">
                <a:solidFill>
                  <a:srgbClr val="9C9CA6"/>
                </a:solidFill>
              </a:rPr>
              <a:t xml:space="preserve">  controls</a:t>
            </a:r>
            <a:endParaRPr lang="en-GB" sz="3000"/>
          </a:p>
          <a:p>
            <a:pPr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GB" sz="1050" b="0" dirty="0">
                <a:solidFill>
                  <a:srgbClr val="9C9CA6"/>
                </a:solidFill>
              </a:rPr>
              <a:t>Overall inherent risk tier for Coach IQ (KPMG Trusted AI framework). Privacy and reliability rated high.</a:t>
            </a:r>
            <a:endParaRPr lang="en-GB" sz="1050"/>
          </a:p>
          <a:p>
            <a:pPr algn="l">
              <a:lnSpc>
                <a:spcPct val="100000"/>
              </a:lnSpc>
              <a:buNone/>
            </a:pPr>
            <a:r>
              <a:rPr lang="en-GB" sz="1050" b="1" dirty="0">
                <a:solidFill>
                  <a:srgbClr val="F3F1EC"/>
                </a:solidFill>
              </a:rPr>
              <a:t>Human in the loop today; human supervision of agents next.</a:t>
            </a:r>
            <a:endParaRPr lang="en-GB" sz="1050"/>
          </a:p>
        </p:txBody>
      </p:sp>
      <p:sp>
        <p:nvSpPr>
          <p:cNvPr id="46" name="Source"/>
          <p:cNvSpPr txBox="1"/>
          <p:nvPr/>
        </p:nvSpPr>
        <p:spPr>
          <a:xfrm>
            <a:off x="548640" y="6035040"/>
            <a:ext cx="1106424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900" b="0" dirty="0">
                <a:solidFill>
                  <a:srgbClr val="64635F"/>
                </a:solidFill>
              </a:rPr>
              <a:t>Source: KPMG in Thailand, “You can with AI – But what should your priorities be?”, 24 April 2025, p.33–35, 57 and 64. Copilot / assistant / agent grouping of Coach IQ functions is editorial; Coach IQ is not presented as fully autonomous.</a:t>
            </a:r>
            <a:endParaRPr lang="en-GB" sz="9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 0.0000 L 0.1575 0.0000 E" pathEditMode="relative" ptsTypes="AA">
                                      <p:cBhvr>
                                        <p:cTn id="34" dur="7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4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5 0.0000 L 0.3150 0.0000 E" pathEditMode="relative" ptsTypes="AA">
                                      <p:cBhvr>
                                        <p:cTn id="60" dur="7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54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6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7" grpId="0" animBg="1"/>
      <p:bldP spid="19" grpId="0" animBg="1"/>
      <p:bldP spid="20" grpId="0" animBg="1"/>
      <p:bldP spid="22" grpId="0" animBg="1"/>
      <p:bldP spid="40" grpId="0" animBg="1"/>
      <p:bldP spid="23" grpId="0" animBg="1"/>
      <p:bldP spid="25" grpId="0" animBg="1"/>
      <p:bldP spid="26" grpId="0" animBg="1"/>
      <p:bldP spid="28" grpId="0" animBg="1"/>
      <p:bldP spid="41" grpId="0" animBg="1"/>
      <p:bldP spid="29" grpId="0" animBg="1"/>
      <p:bldP spid="31" grpId="0" animBg="1"/>
      <p:bldP spid="32" grpId="0" animBg="1"/>
      <p:bldP spid="34" grpId="0" animBg="1"/>
      <p:bldP spid="42" grpId="0" animBg="1"/>
      <p:bldP spid="44" grpId="0" animBg="1"/>
      <p:bldP spid="45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F3F1EC"/>
                </a:solidFill>
              </a:rPr>
              <a:t>AI PRIORITIES AREN’T</a:t>
            </a:r>
            <a:endParaRPr lang="en-GB" sz="3400"/>
          </a:p>
          <a:p>
            <a:pPr algn="l">
              <a:lnSpc>
                <a:spcPct val="88000"/>
              </a:lnSpc>
              <a:buNone/>
            </a:pPr>
            <a:r>
              <a:rPr lang="en-GB" sz="3400" b="1" spc="-60" dirty="0">
                <a:solidFill>
                  <a:srgbClr val="F3F1EC"/>
                </a:solidFill>
              </a:rPr>
              <a:t>A TECHNOLOGY LIST.</a:t>
            </a:r>
            <a:endParaRPr lang="en-GB" sz="3400"/>
          </a:p>
        </p:txBody>
      </p:sp>
      <p:sp>
        <p:nvSpPr>
          <p:cNvPr id="3" name="Text Placeholder 2"/>
          <p:cNvSpPr>
            <a:spLocks noGrp="1"/>
          </p:cNvSpPr>
          <p:nvPr>
            <p:ph type="body" idx="10" sz="quarter"/>
          </p:nvPr>
        </p:nvSpPr>
        <p:spPr/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en-GB" sz="1050" b="1" spc="250" dirty="0">
                <a:solidFill>
                  <a:srgbClr val="27C2E8"/>
                </a:solidFill>
              </a:rPr>
              <a:t>09  ·  SCALE VALUE, NOT HYPE</a:t>
            </a:r>
            <a:endParaRPr lang="en-GB" sz="1050"/>
          </a:p>
        </p:txBody>
      </p:sp>
      <p:sp>
        <p:nvSpPr>
          <p:cNvPr id="4" name="!!prog0"/>
          <p:cNvSpPr/>
          <p:nvPr/>
        </p:nvSpPr>
        <p:spPr>
          <a:xfrm>
            <a:off x="10325862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" name="!!prog1"/>
          <p:cNvSpPr/>
          <p:nvPr/>
        </p:nvSpPr>
        <p:spPr>
          <a:xfrm>
            <a:off x="10467594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!!prog2"/>
          <p:cNvSpPr/>
          <p:nvPr/>
        </p:nvSpPr>
        <p:spPr>
          <a:xfrm>
            <a:off x="10609326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" name="!!prog3"/>
          <p:cNvSpPr/>
          <p:nvPr/>
        </p:nvSpPr>
        <p:spPr>
          <a:xfrm>
            <a:off x="10751058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!!prog4"/>
          <p:cNvSpPr/>
          <p:nvPr/>
        </p:nvSpPr>
        <p:spPr>
          <a:xfrm>
            <a:off x="10892790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!!prog5"/>
          <p:cNvSpPr/>
          <p:nvPr/>
        </p:nvSpPr>
        <p:spPr>
          <a:xfrm>
            <a:off x="11034522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" name="!!prog6"/>
          <p:cNvSpPr/>
          <p:nvPr/>
        </p:nvSpPr>
        <p:spPr>
          <a:xfrm>
            <a:off x="11176254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" name="!!prog7"/>
          <p:cNvSpPr/>
          <p:nvPr/>
        </p:nvSpPr>
        <p:spPr>
          <a:xfrm>
            <a:off x="11317986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!!prog8"/>
          <p:cNvSpPr/>
          <p:nvPr/>
        </p:nvSpPr>
        <p:spPr>
          <a:xfrm>
            <a:off x="11459718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!!prog9"/>
          <p:cNvSpPr/>
          <p:nvPr/>
        </p:nvSpPr>
        <p:spPr>
          <a:xfrm>
            <a:off x="11601450" y="514350"/>
            <a:ext cx="68580" cy="68580"/>
          </a:xfrm>
          <a:prstGeom prst="ellipse">
            <a:avLst/>
          </a:prstGeom>
          <a:solidFill>
            <a:srgbClr val="3435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4" name="!!progActive"/>
          <p:cNvSpPr/>
          <p:nvPr/>
        </p:nvSpPr>
        <p:spPr>
          <a:xfrm>
            <a:off x="11576304" y="489204"/>
            <a:ext cx="118872" cy="118872"/>
          </a:xfrm>
          <a:prstGeom prst="ellipse">
            <a:avLst/>
          </a:prstGeom>
          <a:solidFill>
            <a:srgbClr val="B7E64C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!!pill1"/>
          <p:cNvSpPr/>
          <p:nvPr/>
        </p:nvSpPr>
        <p:spPr>
          <a:xfrm>
            <a:off x="548640" y="2057400"/>
            <a:ext cx="1645920" cy="457200"/>
          </a:xfrm>
          <a:prstGeom prst="roundRect">
            <a:avLst>
              <a:gd name="adj" fmla="val 50000"/>
            </a:avLst>
          </a:prstGeom>
          <a:solidFill>
            <a:srgbClr val="B7E64C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buNone/>
            </a:pPr>
            <a:r>
              <a:rPr lang="en-GB" sz="1200" b="1" spc="200" dirty="0">
                <a:solidFill>
                  <a:srgbClr val="14151A"/>
                </a:solidFill>
              </a:rPr>
              <a:t>VALUE</a:t>
            </a:r>
            <a:endParaRPr lang="en-GB" sz="1200"/>
          </a:p>
        </p:txBody>
      </p:sp>
      <p:sp>
        <p:nvSpPr>
          <p:cNvPr id="16" name="!!pill2"/>
          <p:cNvSpPr/>
          <p:nvPr/>
        </p:nvSpPr>
        <p:spPr>
          <a:xfrm>
            <a:off x="2331720" y="2057400"/>
            <a:ext cx="1645920" cy="457200"/>
          </a:xfrm>
          <a:prstGeom prst="roundRect">
            <a:avLst>
              <a:gd name="adj" fmla="val 50000"/>
            </a:avLst>
          </a:prstGeom>
          <a:solidFill>
            <a:srgbClr val="27C2E8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buNone/>
            </a:pPr>
            <a:r>
              <a:rPr lang="en-GB" sz="1200" b="1" spc="200" dirty="0">
                <a:solidFill>
                  <a:srgbClr val="14151A"/>
                </a:solidFill>
              </a:rPr>
              <a:t>MATURITY</a:t>
            </a:r>
            <a:endParaRPr lang="en-GB" sz="1200"/>
          </a:p>
        </p:txBody>
      </p:sp>
      <p:sp>
        <p:nvSpPr>
          <p:cNvPr id="17" name="!!pill3"/>
          <p:cNvSpPr/>
          <p:nvPr/>
        </p:nvSpPr>
        <p:spPr>
          <a:xfrm>
            <a:off x="4114800" y="2057400"/>
            <a:ext cx="1645920" cy="457200"/>
          </a:xfrm>
          <a:prstGeom prst="roundRect">
            <a:avLst>
              <a:gd name="adj" fmla="val 50000"/>
            </a:avLst>
          </a:prstGeom>
          <a:solidFill>
            <a:srgbClr val="1F4FD8"/>
          </a:solidFill>
          <a:ln>
            <a:noFill/>
          </a:ln>
        </p:spPr>
        <p:txBody>
          <a:bodyPr rtlCol="0" anchor="ctr" wrap="square" lIns="0" tIns="0" rIns="0" bIns="0">
            <a:noAutofit/>
          </a:bodyPr>
          <a:lstStyle/>
          <a:p>
            <a:pPr algn="ctr">
              <a:buNone/>
            </a:pPr>
            <a:r>
              <a:rPr lang="en-GB" sz="1200" b="1" spc="200" dirty="0">
                <a:solidFill>
                  <a:srgbClr val="FFFFFF"/>
                </a:solidFill>
              </a:rPr>
              <a:t>CONTROL</a:t>
            </a:r>
            <a:endParaRPr lang="en-GB" sz="1200"/>
          </a:p>
        </p:txBody>
      </p:sp>
      <p:sp>
        <p:nvSpPr>
          <p:cNvPr id="18" name="Step 1"/>
          <p:cNvSpPr/>
          <p:nvPr/>
        </p:nvSpPr>
        <p:spPr>
          <a:xfrm>
            <a:off x="548640" y="4709160"/>
            <a:ext cx="2130552" cy="777240"/>
          </a:xfrm>
          <a:prstGeom prst="rect">
            <a:avLst/>
          </a:prstGeom>
          <a:solidFill>
            <a:srgbClr val="202128"/>
          </a:solidFill>
          <a:ln>
            <a:noFill/>
          </a:ln>
        </p:spPr>
        <p:txBody>
          <a:bodyPr rtlCol="0" anchor="t" wrap="square" lIns="146304" tIns="128016" rIns="109728" bIns="45720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1100" b="1" spc="100" dirty="0">
                <a:solidFill>
                  <a:srgbClr val="27C2E8"/>
                </a:solidFill>
              </a:rPr>
              <a:t>01</a:t>
            </a:r>
            <a:endParaRPr lang="en-GB" sz="1100"/>
          </a:p>
          <a:p>
            <a:pPr algn="l">
              <a:lnSpc>
                <a:spcPct val="95000"/>
              </a:lnSpc>
              <a:buNone/>
            </a:pPr>
            <a:r>
              <a:rPr lang="en-GB" sz="1500" b="1" dirty="0">
                <a:solidFill>
                  <a:srgbClr val="F3F1EC"/>
                </a:solidFill>
              </a:rPr>
              <a:t>FIND THE VALUE</a:t>
            </a:r>
            <a:endParaRPr lang="en-GB" sz="1500"/>
          </a:p>
        </p:txBody>
      </p:sp>
      <p:sp>
        <p:nvSpPr>
          <p:cNvPr id="19" name="Step 2"/>
          <p:cNvSpPr/>
          <p:nvPr/>
        </p:nvSpPr>
        <p:spPr>
          <a:xfrm>
            <a:off x="2788920" y="4297680"/>
            <a:ext cx="2130552" cy="1188720"/>
          </a:xfrm>
          <a:prstGeom prst="rect">
            <a:avLst/>
          </a:prstGeom>
          <a:solidFill>
            <a:srgbClr val="202128"/>
          </a:solidFill>
          <a:ln>
            <a:noFill/>
          </a:ln>
        </p:spPr>
        <p:txBody>
          <a:bodyPr rtlCol="0" anchor="t" wrap="square" lIns="146304" tIns="128016" rIns="109728" bIns="45720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1100" b="1" spc="100" dirty="0">
                <a:solidFill>
                  <a:srgbClr val="27C2E8"/>
                </a:solidFill>
              </a:rPr>
              <a:t>02</a:t>
            </a:r>
            <a:endParaRPr lang="en-GB" sz="1100"/>
          </a:p>
          <a:p>
            <a:pPr algn="l">
              <a:lnSpc>
                <a:spcPct val="95000"/>
              </a:lnSpc>
              <a:buNone/>
            </a:pPr>
            <a:r>
              <a:rPr lang="en-GB" sz="1500" b="1" dirty="0">
                <a:solidFill>
                  <a:srgbClr val="F3F1EC"/>
                </a:solidFill>
              </a:rPr>
              <a:t>PROVE THE USE CASE</a:t>
            </a:r>
            <a:endParaRPr lang="en-GB" sz="1500"/>
          </a:p>
        </p:txBody>
      </p:sp>
      <p:sp>
        <p:nvSpPr>
          <p:cNvPr id="20" name="Step 3"/>
          <p:cNvSpPr/>
          <p:nvPr/>
        </p:nvSpPr>
        <p:spPr>
          <a:xfrm>
            <a:off x="5029200" y="3886200"/>
            <a:ext cx="2130552" cy="1600200"/>
          </a:xfrm>
          <a:prstGeom prst="rect">
            <a:avLst/>
          </a:prstGeom>
          <a:solidFill>
            <a:srgbClr val="202128"/>
          </a:solidFill>
          <a:ln>
            <a:noFill/>
          </a:ln>
        </p:spPr>
        <p:txBody>
          <a:bodyPr rtlCol="0" anchor="t" wrap="square" lIns="146304" tIns="128016" rIns="109728" bIns="45720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1100" b="1" spc="100" dirty="0">
                <a:solidFill>
                  <a:srgbClr val="27C2E8"/>
                </a:solidFill>
              </a:rPr>
              <a:t>03</a:t>
            </a:r>
            <a:endParaRPr lang="en-GB" sz="1100"/>
          </a:p>
          <a:p>
            <a:pPr algn="l">
              <a:lnSpc>
                <a:spcPct val="95000"/>
              </a:lnSpc>
              <a:buNone/>
            </a:pPr>
            <a:r>
              <a:rPr lang="en-GB" sz="1500" b="1" dirty="0">
                <a:solidFill>
                  <a:srgbClr val="F3F1EC"/>
                </a:solidFill>
              </a:rPr>
              <a:t>CONTROL THE RISK</a:t>
            </a:r>
            <a:endParaRPr lang="en-GB" sz="1500"/>
          </a:p>
        </p:txBody>
      </p:sp>
      <p:sp>
        <p:nvSpPr>
          <p:cNvPr id="21" name="Step 4"/>
          <p:cNvSpPr/>
          <p:nvPr/>
        </p:nvSpPr>
        <p:spPr>
          <a:xfrm>
            <a:off x="7269480" y="3474720"/>
            <a:ext cx="2130552" cy="2011680"/>
          </a:xfrm>
          <a:prstGeom prst="rect">
            <a:avLst/>
          </a:prstGeom>
          <a:solidFill>
            <a:srgbClr val="202128"/>
          </a:solidFill>
          <a:ln>
            <a:noFill/>
          </a:ln>
        </p:spPr>
        <p:txBody>
          <a:bodyPr rtlCol="0" anchor="t" wrap="square" lIns="146304" tIns="128016" rIns="109728" bIns="45720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1100" b="1" spc="100" dirty="0">
                <a:solidFill>
                  <a:srgbClr val="27C2E8"/>
                </a:solidFill>
              </a:rPr>
              <a:t>04</a:t>
            </a:r>
            <a:endParaRPr lang="en-GB" sz="1100"/>
          </a:p>
          <a:p>
            <a:pPr algn="l">
              <a:lnSpc>
                <a:spcPct val="95000"/>
              </a:lnSpc>
              <a:buNone/>
            </a:pPr>
            <a:r>
              <a:rPr lang="en-GB" sz="1500" b="1" dirty="0">
                <a:solidFill>
                  <a:srgbClr val="F3F1EC"/>
                </a:solidFill>
              </a:rPr>
              <a:t>EMBED INTO WORK</a:t>
            </a:r>
            <a:endParaRPr lang="en-GB" sz="1500"/>
          </a:p>
        </p:txBody>
      </p:sp>
      <p:sp>
        <p:nvSpPr>
          <p:cNvPr id="22" name="Step 5"/>
          <p:cNvSpPr/>
          <p:nvPr/>
        </p:nvSpPr>
        <p:spPr>
          <a:xfrm>
            <a:off x="9509760" y="3063240"/>
            <a:ext cx="2130552" cy="2423160"/>
          </a:xfrm>
          <a:prstGeom prst="rect">
            <a:avLst/>
          </a:prstGeom>
          <a:solidFill>
            <a:srgbClr val="B7E64C"/>
          </a:solidFill>
          <a:ln>
            <a:noFill/>
          </a:ln>
        </p:spPr>
        <p:txBody>
          <a:bodyPr rtlCol="0" anchor="t" wrap="square" lIns="146304" tIns="128016" rIns="109728" bIns="45720">
            <a:no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en-GB" sz="1100" b="1" spc="100" dirty="0">
                <a:solidFill>
                  <a:srgbClr val="14151A"/>
                </a:solidFill>
              </a:rPr>
              <a:t>05</a:t>
            </a:r>
            <a:endParaRPr lang="en-GB" sz="1100"/>
          </a:p>
          <a:p>
            <a:pPr algn="l">
              <a:lnSpc>
                <a:spcPct val="95000"/>
              </a:lnSpc>
              <a:buNone/>
            </a:pPr>
            <a:r>
              <a:rPr lang="en-GB" sz="1500" b="1" dirty="0">
                <a:solidFill>
                  <a:srgbClr val="14151A"/>
                </a:solidFill>
              </a:rPr>
              <a:t>THEN SCALE</a:t>
            </a:r>
            <a:endParaRPr lang="en-GB" sz="1500"/>
          </a:p>
        </p:txBody>
      </p:sp>
      <p:sp>
        <p:nvSpPr>
          <p:cNvPr id="23" name="Final line"/>
          <p:cNvSpPr txBox="1"/>
          <p:nvPr/>
        </p:nvSpPr>
        <p:spPr>
          <a:xfrm>
            <a:off x="548640" y="5669280"/>
            <a:ext cx="548640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</a:pPr>
            <a:r>
              <a:rPr lang="en-GB" sz="4000" b="1" spc="-100" dirty="0">
                <a:solidFill>
                  <a:srgbClr val="F3F1EC"/>
                </a:solidFill>
              </a:rPr>
              <a:t xml:space="preserve">AI, </a:t>
            </a:r>
            <a:r>
              <a:rPr lang="en-GB" sz="4000" b="1" spc="-100" dirty="0">
                <a:solidFill>
                  <a:srgbClr val="B7E64C"/>
                </a:solidFill>
              </a:rPr>
              <a:t>PRIORITIZED.</a:t>
            </a:r>
            <a:endParaRPr lang="en-GB" sz="4000"/>
          </a:p>
        </p:txBody>
      </p:sp>
      <p:sp>
        <p:nvSpPr>
          <p:cNvPr id="24" name="Disclaimer"/>
          <p:cNvSpPr txBox="1"/>
          <p:nvPr/>
        </p:nvSpPr>
        <p:spPr>
          <a:xfrm>
            <a:off x="6309360" y="5760720"/>
            <a:ext cx="5330952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GB" sz="950" b="0" dirty="0">
                <a:solidFill>
                  <a:srgbClr val="9C9CA6"/>
                </a:solidFill>
              </a:rPr>
              <a:t>Independent presentation redesign based on publicly available KPMG material.</a:t>
            </a:r>
            <a:endParaRPr lang="en-GB" sz="950"/>
          </a:p>
          <a:p>
            <a:pPr algn="r">
              <a:buNone/>
            </a:pPr>
            <a:r>
              <a:rPr lang="en-GB" sz="950" b="0" dirty="0">
                <a:solidFill>
                  <a:srgbClr val="9C9CA6"/>
                </a:solidFill>
              </a:rPr>
              <a:t>Not commissioned by or affiliated with KPMG.</a:t>
            </a:r>
            <a:endParaRPr lang="en-GB" sz="95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4" fill="hold">
                      <p:stCondLst>
                        <p:cond delay="indefinite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44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88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AI Prioritized">
  <a:themeElements>
    <a:clrScheme name="AI Prioritized">
      <a:dk1>
        <a:srgbClr val="14151A"/>
      </a:dk1>
      <a:lt1>
        <a:srgbClr val="FFFFFF"/>
      </a:lt1>
      <a:dk2>
        <a:srgbClr val="2A2B31"/>
      </a:dk2>
      <a:lt2>
        <a:srgbClr val="F3F1EC"/>
      </a:lt2>
      <a:accent1>
        <a:srgbClr val="6C35F2"/>
      </a:accent1>
      <a:accent2>
        <a:srgbClr val="1F4FD8"/>
      </a:accent2>
      <a:accent3>
        <a:srgbClr val="27C2E8"/>
      </a:accent3>
      <a:accent4>
        <a:srgbClr val="B7E64C"/>
      </a:accent4>
      <a:accent5>
        <a:srgbClr val="64635F"/>
      </a:accent5>
      <a:accent6>
        <a:srgbClr val="C9C5BC"/>
      </a:accent6>
      <a:hlink>
        <a:srgbClr val="1F4FD8"/>
      </a:hlink>
      <a:folHlink>
        <a:srgbClr val="6C35F2"/>
      </a:folHlink>
    </a:clrScheme>
    <a:fontScheme name="AI Prioritized · Aptos">
      <a:majorFont>
        <a:latin typeface="Apto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AI, Prioritized. PowerPoint Transformation 02</dc:title>
  <dc:subject>Independent redesign of KPMG in Thailand, You can with AI (24 April 2025)</dc:subject>
  <dc:creator>Khanim Azimli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