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97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xmlns:p14="http://schemas.microsoft.com/office/powerpoint/2010/main" xmlns:p15="http://schemas.microsoft.com/office/powerpoint/2012/main">
    <p:ext uri="{521415D9-36F7-43E2-AB2F-B90AF26B5E84}">
      <p14:sectionLst>
        <p14:section name="Opening" id="{4A1C0D2E-1B6F-4C3A-9E2D-000000000000}">
          <p14:sldIdLst>
            <p14:sldId id="256"/>
          </p14:sldIdLst>
        </p14:section>
        <p14:section name="Risk" id="{4A1C0D2E-1B6F-4C3A-9E2D-000000000001}">
          <p14:sldIdLst>
            <p14:sldId id="257"/>
            <p14:sldId id="258"/>
          </p14:sldIdLst>
        </p14:section>
        <p14:section name="Scoping" id="{4A1C0D2E-1B6F-4C3A-9E2D-000000000002}">
          <p14:sldIdLst>
            <p14:sldId id="259"/>
            <p14:sldId id="260"/>
            <p14:sldId id="261"/>
          </p14:sldIdLst>
        </p14:section>
        <p14:section name="Architecture" id="{4A1C0D2E-1B6F-4C3A-9E2D-000000000003}">
          <p14:sldIdLst>
            <p14:sldId id="262"/>
            <p14:sldId id="263"/>
            <p14:sldId id="264"/>
          </p14:sldIdLst>
        </p14:section>
        <p14:section name="Thesis and close" id="{4A1C0D2E-1B6F-4C3A-9E2D-000000000004}">
          <p14:sldIdLst>
            <p14:sldId id="265"/>
            <p14:sldId id="266"/>
            <p14:sldId id="267"/>
            <p14:sldId id="268"/>
          </p14:sldIdLst>
        </p14:section>
      </p14:sectionLst>
    </p:ext>
    <p:ext uri="{EFAFB233-063F-42B5-8137-9DF3F51BA10A}">
      <p15:sldGuideLst>
        <p15:guide id="1" pos="374" userDrawn="1">
          <p15:clr>
            <a:srgbClr val="2255FF"/>
          </p15:clr>
        </p15:guide>
        <p15:guide id="2" pos="3840" userDrawn="1">
          <p15:clr>
            <a:srgbClr val="2255FF"/>
          </p15:clr>
        </p15:guide>
        <p15:guide id="3" pos="7306" userDrawn="1">
          <p15:clr>
            <a:srgbClr val="2255FF"/>
          </p15:clr>
        </p15:guide>
        <p15:guide id="4" orient="horz" pos="317" userDrawn="1">
          <p15:clr>
            <a:srgbClr val="2255FF"/>
          </p15:clr>
        </p15:guide>
        <p15:guide id="5" orient="horz" pos="2160" userDrawn="1">
          <p15:clr>
            <a:srgbClr val="2255FF"/>
          </p15:clr>
        </p15:guide>
        <p15:guide id="6" orient="horz" pos="3888" userDrawn="1">
          <p15:clr>
            <a:srgbClr val="2255FF"/>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 The title is the thesis of the whole deck: complexity can be turned into control. Build (auto): the system assembles layer by layer, then one route lights up from source, through risk, to control. That route is the visual language for every slide that follows.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 1: the answer to the headline, and the risk assessment at the centre. Clicks 2 to 5: four consequences radiate from it. Foundation, focus, defensibility, control. Source slide had four equal text columns; here one idea sits at the centre and everything else depends on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Seven clicks walk the pathway from Strategy to Governance; the signal moves one phase per click and each phase explains itself only when it is reached. Final click: the controlled end state and the takeaway, 'It is a control system.' Source: seven separate boxes with bullet lists.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 1: one data element travels the process. Risk points appear only where the data is touched: the manual entry, System A's calculation and System B's interface. Click 2: together they create the risk of material misstatement. Click 3: controls answer each risk point. Click 4: the rule of thumb.</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clicks, five tests. A 'yes' anywhere keeps the chain of impact intact; only a 'no' to every test breaks it. Final click: the two possible outcomes. Source: a dense two-column question and rationale table. Morph carries the first four tests straight into the next slide's real example.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questions arrive from the previous slide by Morph. Clicks 1 and 2: two 'no' answers, which look like an exit. Click 3: but every ERP access control depends on this identity. Click 4: and a privileged administrator could bypass the ERP entirely. Click 5: the decision. In scope.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the audit looked at one stack that the company owned, from application to network, inside one perimeter. Advance: Morph breaks the stack apart.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the stack shrinks to a footnote while nine services break out of it. SaaS, cloud, APIs, microservices, containers, data lake, identity, third parties and AI. Identity sits at the centre of the ecosystem, which is why slide six mattered.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 1: a data element crosses the whole architecture, from source to consumption, running over the persistent layers of quality, governance and security, with AI and ML above. Click 2: the three stages where data is transformed. That is where scoping attention now goes. Source: a dense architecture table.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The source showed a process where System B was an opaque box: nobody knew the source of the data, its logic, its controls or its risks. Click: the four unknowns. Advance: Morph opens the box.</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Morph opens the black box into a visible system: where the data originates, the logic applied to it, the reports it produces, risk points with their automated controls, and the GITCs underneath. This is the thesis of the redesign too: nothing was invented, it was made visible.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old question was about ownership: the stack we own. Advance: Morph replaces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new question is about movement. Three clicks: understand the flow, find the risk, define the scope. Final click: from complexity to control. The ownership stack from the previous slide has become the route.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showMasterSp="0">
  <p:cSld name="01 Cover · Ink">
    <p:bg>
      <p:bgPr>
        <a:solidFill>
          <a:schemeClr val="tx1"/>
        </a:solidFill>
        <a:effectLst/>
      </p:bgPr>
    </p:bg>
    <p:spTree>
      <p:nvGrpSpPr>
        <p:cNvPr id="1" name=""/>
        <p:cNvGrpSpPr/>
        <p:nvPr/>
      </p:nvGrpSpPr>
      <p:grpSpPr>
        <a:xfrm>
          <a:off x="0" y="0"/>
          <a:ext cx="0" cy="0"/>
          <a:chOff x="0" y="0"/>
          <a:chExt cx="0" cy="0"/>
        </a:xfrm>
      </p:grpSpPr>
      <p:sp>
        <p:nvSpPr>
          <p:cNvPr id="2" name="Kicker"/>
          <p:cNvSpPr>
            <a:spLocks noGrp="1"/>
          </p:cNvSpPr>
          <p:nvPr>
            <p:ph type="body" sz="quarter" idx="10"/>
          </p:nvPr>
        </p:nvSpPr>
        <p:spPr>
          <a:xfrm>
            <a:off x="594360" y="658368"/>
            <a:ext cx="5486400" cy="228600"/>
          </a:xfrm>
        </p:spPr>
        <p:txBody>
          <a:bodyPr vert="horz" wrap="square" lIns="0" tIns="0" rIns="0" bIns="0" anchor="t">
            <a:noAutofit/>
          </a:bodyPr>
          <a:lstStyle>
            <a:lvl1pPr marL="0" indent="0">
              <a:lnSpc>
                <a:spcPct val="100000"/>
              </a:lnSpc>
              <a:spcBef>
                <a:spcPts val="0"/>
              </a:spcBef>
              <a:buNone/>
              <a:defRPr sz="850" b="1" spc="200" cap="all">
                <a:solidFill>
                  <a:schemeClr val="accent3"/>
                </a:solidFill>
                <a:latin typeface="+mn-lt"/>
              </a:defRPr>
            </a:lvl1pPr>
          </a:lstStyle>
          <a:p>
            <a:r>
              <a:rPr lang="en-GB"/>
              <a:t>Kicker</a:t>
            </a:r>
          </a:p>
        </p:txBody>
      </p:sp>
      <p:sp>
        <p:nvSpPr>
          <p:cNvPr id="3" name="Headline"/>
          <p:cNvSpPr>
            <a:spLocks noGrp="1"/>
          </p:cNvSpPr>
          <p:nvPr>
            <p:ph type="title"/>
          </p:nvPr>
        </p:nvSpPr>
        <p:spPr>
          <a:xfrm>
            <a:off x="594360" y="1325880"/>
            <a:ext cx="5669280" cy="2377440"/>
          </a:xfrm>
        </p:spPr>
        <p:txBody>
          <a:bodyPr vert="horz" wrap="square" lIns="0" tIns="0" rIns="0" bIns="0" anchor="t">
            <a:noAutofit/>
          </a:bodyPr>
          <a:lstStyle>
            <a:lvl1pPr>
              <a:lnSpc>
                <a:spcPct val="88000"/>
              </a:lnSpc>
              <a:defRPr sz="6000" b="1" spc="-132">
                <a:solidFill>
                  <a:schemeClr val="bg1"/>
                </a:solidFill>
                <a:latin typeface="+mj-lt"/>
              </a:defRPr>
            </a:lvl1pPr>
          </a:lstStyle>
          <a:p>
            <a:r>
              <a:rPr lang="en-GB"/>
              <a:t>HEADLINE STATEMENT</a:t>
            </a:r>
          </a:p>
        </p:txBody>
      </p:sp>
      <p:sp>
        <p:nvSpPr>
          <p:cNvPr id="4" name="Subtitle"/>
          <p:cNvSpPr>
            <a:spLocks noGrp="1"/>
          </p:cNvSpPr>
          <p:nvPr>
            <p:ph type="body" sz="quarter" idx="11"/>
          </p:nvPr>
        </p:nvSpPr>
        <p:spPr>
          <a:xfrm>
            <a:off x="594360" y="3931920"/>
            <a:ext cx="5120640" cy="822960"/>
          </a:xfrm>
        </p:spPr>
        <p:txBody>
          <a:bodyPr vert="horz" wrap="square" lIns="0" tIns="0" rIns="0" bIns="0" anchor="t">
            <a:noAutofit/>
          </a:bodyPr>
          <a:lstStyle>
            <a:lvl1pPr marL="0" indent="0">
              <a:lnSpc>
                <a:spcPct val="100000"/>
              </a:lnSpc>
              <a:spcBef>
                <a:spcPts val="0"/>
              </a:spcBef>
              <a:buNone/>
              <a:defRPr sz="2200" b="0" spc="0">
                <a:solidFill>
                  <a:schemeClr val="bg1"/>
                </a:solidFill>
                <a:latin typeface="+mn-lt"/>
              </a:defRPr>
            </a:lvl1pPr>
          </a:lstStyle>
          <a:p>
            <a:r>
              <a:rPr lang="en-GB"/>
              <a:t>Subtitle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2 Statement · Left column">
    <p:spTree>
      <p:nvGrpSpPr>
        <p:cNvPr id="1" name=""/>
        <p:cNvGrpSpPr/>
        <p:nvPr/>
      </p:nvGrpSpPr>
      <p:grpSpPr>
        <a:xfrm>
          <a:off x="0" y="0"/>
          <a:ext cx="0" cy="0"/>
          <a:chOff x="0" y="0"/>
          <a:chExt cx="0" cy="0"/>
        </a:xfrm>
      </p:grpSpPr>
      <p:sp>
        <p:nvSpPr>
          <p:cNvPr id="2" name="Kicker"/>
          <p:cNvSpPr>
            <a:spLocks noGrp="1"/>
          </p:cNvSpPr>
          <p:nvPr>
            <p:ph type="body" sz="quarter" idx="10"/>
          </p:nvPr>
        </p:nvSpPr>
        <p:spPr>
          <a:xfrm>
            <a:off x="594360" y="502920"/>
            <a:ext cx="5486400" cy="228600"/>
          </a:xfrm>
        </p:spPr>
        <p:txBody>
          <a:bodyPr vert="horz" wrap="square" lIns="0" tIns="0" rIns="0" bIns="0" anchor="t">
            <a:noAutofit/>
          </a:bodyPr>
          <a:lstStyle>
            <a:lvl1pPr marL="0" indent="0">
              <a:lnSpc>
                <a:spcPct val="100000"/>
              </a:lnSpc>
              <a:spcBef>
                <a:spcPts val="0"/>
              </a:spcBef>
              <a:buNone/>
              <a:defRPr sz="850" b="1" spc="200" cap="all">
                <a:solidFill>
                  <a:schemeClr val="accent1"/>
                </a:solidFill>
                <a:latin typeface="+mn-lt"/>
              </a:defRPr>
            </a:lvl1pPr>
          </a:lstStyle>
          <a:p>
            <a:r>
              <a:rPr lang="en-GB"/>
              <a:t>Kicker</a:t>
            </a:r>
          </a:p>
        </p:txBody>
      </p:sp>
      <p:sp>
        <p:nvSpPr>
          <p:cNvPr id="3" name="Headline"/>
          <p:cNvSpPr>
            <a:spLocks noGrp="1"/>
          </p:cNvSpPr>
          <p:nvPr>
            <p:ph type="title"/>
          </p:nvPr>
        </p:nvSpPr>
        <p:spPr>
          <a:xfrm>
            <a:off x="594360" y="914400"/>
            <a:ext cx="5120640" cy="2011680"/>
          </a:xfrm>
        </p:spPr>
        <p:txBody>
          <a:bodyPr vert="horz" wrap="square" lIns="0" tIns="0" rIns="0" bIns="0" anchor="t">
            <a:noAutofit/>
          </a:bodyPr>
          <a:lstStyle>
            <a:lvl1pPr>
              <a:lnSpc>
                <a:spcPct val="88000"/>
              </a:lnSpc>
              <a:defRPr sz="3800" b="1" spc="-83">
                <a:solidFill>
                  <a:schemeClr val="tx1"/>
                </a:solidFill>
                <a:latin typeface="+mj-lt"/>
              </a:defRPr>
            </a:lvl1pPr>
          </a:lstStyle>
          <a:p>
            <a:r>
              <a:rPr lang="en-GB"/>
              <a:t>HEADLINE STATEMENT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3 Statement · Full width">
    <p:spTree>
      <p:nvGrpSpPr>
        <p:cNvPr id="1" name=""/>
        <p:cNvGrpSpPr/>
        <p:nvPr/>
      </p:nvGrpSpPr>
      <p:grpSpPr>
        <a:xfrm>
          <a:off x="0" y="0"/>
          <a:ext cx="0" cy="0"/>
          <a:chOff x="0" y="0"/>
          <a:chExt cx="0" cy="0"/>
        </a:xfrm>
      </p:grpSpPr>
      <p:sp>
        <p:nvSpPr>
          <p:cNvPr id="2" name="Kicker"/>
          <p:cNvSpPr>
            <a:spLocks noGrp="1"/>
          </p:cNvSpPr>
          <p:nvPr>
            <p:ph type="body" sz="quarter" idx="10"/>
          </p:nvPr>
        </p:nvSpPr>
        <p:spPr>
          <a:xfrm>
            <a:off x="594360" y="502920"/>
            <a:ext cx="5486400" cy="228600"/>
          </a:xfrm>
        </p:spPr>
        <p:txBody>
          <a:bodyPr vert="horz" wrap="square" lIns="0" tIns="0" rIns="0" bIns="0" anchor="t">
            <a:noAutofit/>
          </a:bodyPr>
          <a:lstStyle>
            <a:lvl1pPr marL="0" indent="0">
              <a:lnSpc>
                <a:spcPct val="100000"/>
              </a:lnSpc>
              <a:spcBef>
                <a:spcPts val="0"/>
              </a:spcBef>
              <a:buNone/>
              <a:defRPr sz="850" b="1" spc="200" cap="all">
                <a:solidFill>
                  <a:schemeClr val="accent1"/>
                </a:solidFill>
                <a:latin typeface="+mn-lt"/>
              </a:defRPr>
            </a:lvl1pPr>
          </a:lstStyle>
          <a:p>
            <a:r>
              <a:rPr lang="en-GB"/>
              <a:t>Kicker</a:t>
            </a:r>
          </a:p>
        </p:txBody>
      </p:sp>
      <p:sp>
        <p:nvSpPr>
          <p:cNvPr id="3" name="Headline"/>
          <p:cNvSpPr>
            <a:spLocks noGrp="1"/>
          </p:cNvSpPr>
          <p:nvPr>
            <p:ph type="title"/>
          </p:nvPr>
        </p:nvSpPr>
        <p:spPr>
          <a:xfrm>
            <a:off x="594360" y="868680"/>
            <a:ext cx="6583680" cy="1463040"/>
          </a:xfrm>
        </p:spPr>
        <p:txBody>
          <a:bodyPr vert="horz" wrap="square" lIns="0" tIns="0" rIns="0" bIns="0" anchor="t">
            <a:noAutofit/>
          </a:bodyPr>
          <a:lstStyle>
            <a:lvl1pPr>
              <a:lnSpc>
                <a:spcPct val="88000"/>
              </a:lnSpc>
              <a:defRPr sz="4400" b="1" spc="-96">
                <a:solidFill>
                  <a:schemeClr val="tx1"/>
                </a:solidFill>
                <a:latin typeface="+mj-lt"/>
              </a:defRPr>
            </a:lvl1pPr>
          </a:lstStyle>
          <a:p>
            <a:r>
              <a:rPr lang="en-GB"/>
              <a:t>HEADLINE STATEMENT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showMasterSp="0">
  <p:cSld name="04 Thesis · Ink">
    <p:bg>
      <p:bgPr>
        <a:solidFill>
          <a:schemeClr val="tx1"/>
        </a:solidFill>
        <a:effectLst/>
      </p:bgPr>
    </p:bg>
    <p:spTree>
      <p:nvGrpSpPr>
        <p:cNvPr id="1" name=""/>
        <p:cNvGrpSpPr/>
        <p:nvPr/>
      </p:nvGrpSpPr>
      <p:grpSpPr>
        <a:xfrm>
          <a:off x="0" y="0"/>
          <a:ext cx="0" cy="0"/>
          <a:chOff x="0" y="0"/>
          <a:chExt cx="0" cy="0"/>
        </a:xfrm>
      </p:grpSpPr>
      <p:sp>
        <p:nvSpPr>
          <p:cNvPr id="2" name="Kicker"/>
          <p:cNvSpPr>
            <a:spLocks noGrp="1"/>
          </p:cNvSpPr>
          <p:nvPr>
            <p:ph type="body" sz="quarter" idx="10"/>
          </p:nvPr>
        </p:nvSpPr>
        <p:spPr>
          <a:xfrm>
            <a:off x="594360" y="502920"/>
            <a:ext cx="5486400" cy="228600"/>
          </a:xfrm>
        </p:spPr>
        <p:txBody>
          <a:bodyPr vert="horz" wrap="square" lIns="0" tIns="0" rIns="0" bIns="0" anchor="t">
            <a:noAutofit/>
          </a:bodyPr>
          <a:lstStyle>
            <a:lvl1pPr marL="0" indent="0">
              <a:lnSpc>
                <a:spcPct val="100000"/>
              </a:lnSpc>
              <a:spcBef>
                <a:spcPts val="0"/>
              </a:spcBef>
              <a:buNone/>
              <a:defRPr sz="850" b="1" spc="200" cap="all">
                <a:solidFill>
                  <a:schemeClr val="accent3"/>
                </a:solidFill>
                <a:latin typeface="+mn-lt"/>
              </a:defRPr>
            </a:lvl1pPr>
          </a:lstStyle>
          <a:p>
            <a:r>
              <a:rPr lang="en-GB"/>
              <a:t>Kicker</a:t>
            </a:r>
          </a:p>
        </p:txBody>
      </p:sp>
      <p:sp>
        <p:nvSpPr>
          <p:cNvPr id="3" name="Headline"/>
          <p:cNvSpPr>
            <a:spLocks noGrp="1"/>
          </p:cNvSpPr>
          <p:nvPr>
            <p:ph type="title"/>
          </p:nvPr>
        </p:nvSpPr>
        <p:spPr>
          <a:xfrm>
            <a:off x="594360" y="914400"/>
            <a:ext cx="4389120" cy="2011680"/>
          </a:xfrm>
        </p:spPr>
        <p:txBody>
          <a:bodyPr vert="horz" wrap="square" lIns="0" tIns="0" rIns="0" bIns="0" anchor="t">
            <a:noAutofit/>
          </a:bodyPr>
          <a:lstStyle>
            <a:lvl1pPr>
              <a:lnSpc>
                <a:spcPct val="88000"/>
              </a:lnSpc>
              <a:defRPr sz="6400" b="1" spc="-140">
                <a:solidFill>
                  <a:schemeClr val="bg1"/>
                </a:solidFill>
                <a:latin typeface="+mj-lt"/>
              </a:defRPr>
            </a:lvl1pPr>
          </a:lstStyle>
          <a:p>
            <a:r>
              <a:rPr lang="en-GB"/>
              <a:t>HEADLINE STATEMENT</a:t>
            </a:r>
          </a:p>
        </p:txBody>
      </p:sp>
      <p:sp>
        <p:nvSpPr>
          <p:cNvPr id="20" name="Footer / Deck title"/>
          <p:cNvSpPr txBox="1"/>
          <p:nvPr userDrawn="1"/>
        </p:nvSpPr>
        <p:spPr>
          <a:xfrm>
            <a:off x="594360" y="6272784"/>
            <a:ext cx="3657600" cy="182880"/>
          </a:xfrm>
          <a:prstGeom prst="rect">
            <a:avLst/>
          </a:prstGeom>
          <a:noFill/>
        </p:spPr>
        <p:txBody>
          <a:bodyPr wrap="square" lIns="0" tIns="0" rIns="0" bIns="0" anchor="t">
            <a:noAutofit/>
          </a:bodyPr>
          <a:lstStyle/>
          <a:p>
            <a:pPr algn="l"/>
            <a:r>
              <a:rPr lang="en-GB" sz="750" b="1" spc="160" cap="all">
                <a:solidFill>
                  <a:srgbClr val="8D98AD"/>
                </a:solidFill>
                <a:latin typeface="+mn-lt"/>
              </a:rPr>
              <a:t>From complexity to control</a:t>
            </a:r>
          </a:p>
        </p:txBody>
      </p:sp>
      <p:sp>
        <p:nvSpPr>
          <p:cNvPr id="21" name="Footer / Progress track"/>
          <p:cNvSpPr/>
          <p:nvPr userDrawn="1"/>
        </p:nvSpPr>
        <p:spPr>
          <a:xfrm>
            <a:off x="594360" y="6473952"/>
            <a:ext cx="11000232" cy="10973"/>
          </a:xfrm>
          <a:prstGeom prst="rect">
            <a:avLst/>
          </a:prstGeom>
          <a:solidFill>
            <a:srgbClr val="2A3852"/>
          </a:solidFill>
          <a:ln>
            <a:noFill/>
          </a:ln>
        </p:spPr>
        <p:txBody>
          <a:bodyPr/>
          <a:lstStyle/>
          <a:p>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showMasterSp="0">
  <p:cSld name="05 Closing · Ink">
    <p:bg>
      <p:bgPr>
        <a:solidFill>
          <a:schemeClr val="tx1"/>
        </a:solidFill>
        <a:effectLst/>
      </p:bgPr>
    </p:bg>
    <p:spTree>
      <p:nvGrpSpPr>
        <p:cNvPr id="1" name=""/>
        <p:cNvGrpSpPr/>
        <p:nvPr/>
      </p:nvGrpSpPr>
      <p:grpSpPr>
        <a:xfrm>
          <a:off x="0" y="0"/>
          <a:ext cx="0" cy="0"/>
          <a:chOff x="0" y="0"/>
          <a:chExt cx="0" cy="0"/>
        </a:xfrm>
      </p:grpSpPr>
      <p:sp>
        <p:nvSpPr>
          <p:cNvPr id="2" name="Kicker"/>
          <p:cNvSpPr>
            <a:spLocks noGrp="1"/>
          </p:cNvSpPr>
          <p:nvPr>
            <p:ph type="body" sz="quarter" idx="10"/>
          </p:nvPr>
        </p:nvSpPr>
        <p:spPr>
          <a:xfrm>
            <a:off x="594360" y="502920"/>
            <a:ext cx="5486400" cy="228600"/>
          </a:xfrm>
        </p:spPr>
        <p:txBody>
          <a:bodyPr vert="horz" wrap="square" lIns="0" tIns="0" rIns="0" bIns="0" anchor="t">
            <a:noAutofit/>
          </a:bodyPr>
          <a:lstStyle>
            <a:lvl1pPr marL="0" indent="0">
              <a:lnSpc>
                <a:spcPct val="100000"/>
              </a:lnSpc>
              <a:spcBef>
                <a:spcPts val="0"/>
              </a:spcBef>
              <a:buNone/>
              <a:defRPr sz="850" b="1" spc="200" cap="all">
                <a:solidFill>
                  <a:schemeClr val="accent3"/>
                </a:solidFill>
                <a:latin typeface="+mn-lt"/>
              </a:defRPr>
            </a:lvl1pPr>
          </a:lstStyle>
          <a:p>
            <a:r>
              <a:rPr lang="en-GB"/>
              <a:t>Kicker</a:t>
            </a:r>
          </a:p>
        </p:txBody>
      </p:sp>
      <p:sp>
        <p:nvSpPr>
          <p:cNvPr id="3" name="Headline"/>
          <p:cNvSpPr>
            <a:spLocks noGrp="1"/>
          </p:cNvSpPr>
          <p:nvPr>
            <p:ph type="title"/>
          </p:nvPr>
        </p:nvSpPr>
        <p:spPr>
          <a:xfrm>
            <a:off x="594360" y="1280160"/>
            <a:ext cx="10972800" cy="2194560"/>
          </a:xfrm>
        </p:spPr>
        <p:txBody>
          <a:bodyPr vert="horz" wrap="square" lIns="0" tIns="0" rIns="0" bIns="0" anchor="t">
            <a:noAutofit/>
          </a:bodyPr>
          <a:lstStyle>
            <a:lvl1pPr>
              <a:lnSpc>
                <a:spcPct val="88000"/>
              </a:lnSpc>
              <a:defRPr sz="7200" b="1" spc="-158">
                <a:solidFill>
                  <a:schemeClr val="bg1"/>
                </a:solidFill>
                <a:latin typeface="+mj-lt"/>
              </a:defRPr>
            </a:lvl1pPr>
          </a:lstStyle>
          <a:p>
            <a:r>
              <a:rPr lang="en-GB"/>
              <a:t>HEADLINE STATEMENT</a:t>
            </a:r>
          </a:p>
        </p:txBody>
      </p:sp>
      <p:sp>
        <p:nvSpPr>
          <p:cNvPr id="20" name="Footer / Deck title"/>
          <p:cNvSpPr txBox="1"/>
          <p:nvPr userDrawn="1"/>
        </p:nvSpPr>
        <p:spPr>
          <a:xfrm>
            <a:off x="594360" y="6272784"/>
            <a:ext cx="3657600" cy="182880"/>
          </a:xfrm>
          <a:prstGeom prst="rect">
            <a:avLst/>
          </a:prstGeom>
          <a:noFill/>
        </p:spPr>
        <p:txBody>
          <a:bodyPr wrap="square" lIns="0" tIns="0" rIns="0" bIns="0" anchor="t">
            <a:noAutofit/>
          </a:bodyPr>
          <a:lstStyle/>
          <a:p>
            <a:pPr algn="l"/>
            <a:r>
              <a:rPr lang="en-GB" sz="750" b="1" spc="160" cap="all">
                <a:solidFill>
                  <a:srgbClr val="8D98AD"/>
                </a:solidFill>
                <a:latin typeface="+mn-lt"/>
              </a:rPr>
              <a:t>From complexity to control</a:t>
            </a:r>
          </a:p>
        </p:txBody>
      </p:sp>
      <p:sp>
        <p:nvSpPr>
          <p:cNvPr id="21" name="Footer / Progress track"/>
          <p:cNvSpPr/>
          <p:nvPr userDrawn="1"/>
        </p:nvSpPr>
        <p:spPr>
          <a:xfrm>
            <a:off x="594360" y="6473952"/>
            <a:ext cx="11000232" cy="10973"/>
          </a:xfrm>
          <a:prstGeom prst="rect">
            <a:avLst/>
          </a:prstGeom>
          <a:solidFill>
            <a:srgbClr val="2A3852"/>
          </a:solidFill>
          <a:ln>
            <a:noFill/>
          </a:ln>
        </p:spPr>
        <p:txBody>
          <a:bodyPr/>
          <a:lstStyle/>
          <a:p>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Headlin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Body"/>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0" name="Footer / Deck title"/>
          <p:cNvSpPr txBox="1"/>
          <p:nvPr userDrawn="1"/>
        </p:nvSpPr>
        <p:spPr>
          <a:xfrm>
            <a:off x="594360" y="6272784"/>
            <a:ext cx="3657600" cy="182880"/>
          </a:xfrm>
          <a:prstGeom prst="rect">
            <a:avLst/>
          </a:prstGeom>
          <a:noFill/>
        </p:spPr>
        <p:txBody>
          <a:bodyPr wrap="square" lIns="0" tIns="0" rIns="0" bIns="0" anchor="t">
            <a:noAutofit/>
          </a:bodyPr>
          <a:lstStyle/>
          <a:p>
            <a:pPr algn="l"/>
            <a:r>
              <a:rPr lang="en-GB" sz="750" b="1" spc="160" cap="all">
                <a:solidFill>
                  <a:srgbClr val="5E6778"/>
                </a:solidFill>
                <a:latin typeface="+mn-lt"/>
              </a:rPr>
              <a:t>From complexity to control</a:t>
            </a:r>
          </a:p>
        </p:txBody>
      </p:sp>
      <p:sp>
        <p:nvSpPr>
          <p:cNvPr id="91" name="Footer / Progress track"/>
          <p:cNvSpPr/>
          <p:nvPr userDrawn="1"/>
        </p:nvSpPr>
        <p:spPr>
          <a:xfrm>
            <a:off x="594360" y="6473952"/>
            <a:ext cx="11000232" cy="10973"/>
          </a:xfrm>
          <a:prstGeom prst="rect">
            <a:avLst/>
          </a:prstGeom>
          <a:solidFill>
            <a:srgbClr val="D5D2C8"/>
          </a:solidFill>
          <a:ln>
            <a:noFill/>
          </a:ln>
        </p:spPr>
        <p:txBody>
          <a:bodyPr/>
          <a:lstStyle/>
          <a:p>
            <a:endParaRPr lang="en-GB"/>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457200" rtl="0" eaLnBrk="1" latinLnBrk="0" hangingPunct="1">
        <a:spcBef>
          <a:spcPct val="0"/>
        </a:spcBef>
        <a:buNone/>
        <a:defRPr sz="4400" kern="1200" b="1" spc="-1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Future of SOX  ·  IT scoping</a:t>
            </a:r>
          </a:p>
        </p:txBody>
      </p:sp>
      <p:sp>
        <p:nvSpPr>
          <p:cNvPr id="3" name="Headline"/>
          <p:cNvSpPr>
            <a:spLocks noGrp="1"/>
          </p:cNvSpPr>
          <p:nvPr>
            <p:ph type="title"/>
          </p:nvPr>
        </p:nvSpPr>
        <p:spPr/>
        <p:txBody>
          <a:bodyPr wrap="square" anchor="t" lIns="0" rIns="0" tIns="0" bIns="0"/>
          <a:lstStyle/>
          <a:p>
            <a:pPr algn="l">
              <a:lnSpc>
                <a:spcPct val="88000"/>
              </a:lnSpc>
              <a:spcAft>
                <a:spcPts val="0"/>
              </a:spcAft>
            </a:pPr>
            <a:r>
              <a:rPr sz="6000" b="1" spc="-130">
                <a:solidFill>
                  <a:schemeClr val="bg1"/>
                </a:solidFill>
                <a:latin typeface="+mj-lt"/>
              </a:rPr>
              <a:t>FROM</a:t>
            </a:r>
          </a:p>
          <a:p>
            <a:pPr algn="l">
              <a:lnSpc>
                <a:spcPct val="88000"/>
              </a:lnSpc>
              <a:spcAft>
                <a:spcPts val="0"/>
              </a:spcAft>
            </a:pPr>
            <a:r>
              <a:rPr sz="6000" b="1" spc="-130">
                <a:solidFill>
                  <a:schemeClr val="bg1"/>
                </a:solidFill>
                <a:latin typeface="+mj-lt"/>
              </a:rPr>
              <a:t>COMPLEXITY</a:t>
            </a:r>
          </a:p>
          <a:p>
            <a:pPr algn="l">
              <a:lnSpc>
                <a:spcPct val="88000"/>
              </a:lnSpc>
              <a:spcAft>
                <a:spcPts val="0"/>
              </a:spcAft>
            </a:pPr>
            <a:r>
              <a:rPr sz="6000" b="1" spc="-130">
                <a:solidFill>
                  <a:schemeClr val="bg1"/>
                </a:solidFill>
                <a:latin typeface="+mj-lt"/>
              </a:rPr>
              <a:t>TO CONTROL</a:t>
            </a:r>
            <a:r>
              <a:rPr sz="6000" b="1" spc="-130">
                <a:solidFill>
                  <a:schemeClr val="accent1"/>
                </a:solidFill>
                <a:latin typeface="+mj-lt"/>
              </a:rPr>
              <a:t>.</a:t>
            </a:r>
          </a:p>
        </p:txBody>
      </p:sp>
      <p:sp>
        <p:nvSpPr>
          <p:cNvPr id="4" name="Subtitle"/>
          <p:cNvSpPr>
            <a:spLocks noGrp="1"/>
          </p:cNvSpPr>
          <p:nvPr>
            <p:ph type="body" idx="11" sz="quarter"/>
          </p:nvPr>
        </p:nvSpPr>
        <p:spPr/>
        <p:txBody>
          <a:bodyPr wrap="square" anchor="t" lIns="0" rIns="0" tIns="0" bIns="0"/>
          <a:lstStyle/>
          <a:p>
            <a:pPr algn="l">
              <a:lnSpc>
                <a:spcPct val="105000"/>
              </a:lnSpc>
              <a:spcAft>
                <a:spcPts val="0"/>
              </a:spcAft>
            </a:pPr>
            <a:r>
              <a:rPr sz="2200" b="0">
                <a:solidFill>
                  <a:srgbClr val="C9D0DC"/>
                </a:solidFill>
                <a:latin typeface="+mn-lt"/>
              </a:rPr>
              <a:t>Mastering IT Scoping</a:t>
            </a:r>
          </a:p>
          <a:p>
            <a:pPr algn="l">
              <a:lnSpc>
                <a:spcPct val="105000"/>
              </a:lnSpc>
              <a:spcAft>
                <a:spcPts val="0"/>
              </a:spcAft>
            </a:pPr>
            <a:r>
              <a:rPr sz="2200" b="0">
                <a:solidFill>
                  <a:srgbClr val="C9D0DC"/>
                </a:solidFill>
                <a:latin typeface="+mn-lt"/>
              </a:rPr>
              <a:t>for SOX Compliance</a:t>
            </a:r>
          </a:p>
        </p:txBody>
      </p:sp>
      <p:sp>
        <p:nvSpPr>
          <p:cNvPr id="5" name="Disclaimer"/>
          <p:cNvSpPr txBox="1"/>
          <p:nvPr/>
        </p:nvSpPr>
        <p:spPr>
          <a:xfrm>
            <a:off x="594360" y="5669280"/>
            <a:ext cx="5120640" cy="457200"/>
          </a:xfrm>
          <a:prstGeom prst="rect">
            <a:avLst/>
          </a:prstGeom>
          <a:noFill/>
        </p:spPr>
        <p:txBody>
          <a:bodyPr wrap="square" anchor="t" lIns="0" rIns="0" tIns="0" bIns="0"/>
          <a:lstStyle/>
          <a:p>
            <a:pPr algn="l">
              <a:lnSpc>
                <a:spcPct val="115000"/>
              </a:lnSpc>
              <a:spcAft>
                <a:spcPts val="0"/>
              </a:spcAft>
            </a:pPr>
            <a:r>
              <a:rPr sz="900" b="0">
                <a:solidFill>
                  <a:srgbClr val="8D98AD"/>
                </a:solidFill>
                <a:latin typeface="+mn-lt"/>
              </a:rPr>
              <a:t>Independent redesign based on</a:t>
            </a:r>
          </a:p>
          <a:p>
            <a:pPr algn="l">
              <a:lnSpc>
                <a:spcPct val="115000"/>
              </a:lnSpc>
              <a:spcAft>
                <a:spcPts val="0"/>
              </a:spcAft>
            </a:pPr>
            <a:r>
              <a:rPr sz="900" b="0">
                <a:solidFill>
                  <a:srgbClr val="8D98AD"/>
                </a:solidFill>
                <a:latin typeface="+mn-lt"/>
              </a:rPr>
              <a:t>KPMG Future of SOX webcast material</a:t>
            </a:r>
          </a:p>
        </p:txBody>
      </p:sp>
      <p:grpSp>
        <p:nvGrpSpPr>
          <p:cNvPr id="6" name="Network / Back layer"/>
          <p:cNvGrpSpPr/>
          <p:nvPr/>
        </p:nvGrpSpPr>
        <p:grpSpPr>
          <a:xfrm>
            <a:off x="6528816" y="978408"/>
            <a:ext cx="5065776" cy="4553712"/>
            <a:chOff x="6528816" y="978408"/>
            <a:chExt cx="5065776" cy="4553712"/>
          </a:xfrm>
        </p:grpSpPr>
        <p:sp>
          <p:nvSpPr>
            <p:cNvPr id="7" name="Back 10"/>
            <p:cNvSpPr/>
            <p:nvPr/>
          </p:nvSpPr>
          <p:spPr>
            <a:xfrm>
              <a:off x="7607808" y="978408"/>
              <a:ext cx="749808" cy="457200"/>
            </a:xfrm>
            <a:prstGeom prst="rect">
              <a:avLst/>
            </a:prstGeom>
            <a:noFill/>
            <a:ln w="9525">
              <a:solidFill>
                <a:srgbClr val="2A3852"/>
              </a:solidFill>
            </a:ln>
            <a:effectLst/>
          </p:spPr>
          <p:txBody>
            <a:bodyPr rtlCol="0" anchor="ctr" lIns="0" rIns="0" tIns="0" bIns="0"/>
            <a:lstStyle/>
            <a:p>
              <a:pPr algn="ctr"/>
            </a:p>
          </p:txBody>
        </p:sp>
        <p:sp>
          <p:nvSpPr>
            <p:cNvPr id="8" name="Back 20"/>
            <p:cNvSpPr/>
            <p:nvPr/>
          </p:nvSpPr>
          <p:spPr>
            <a:xfrm>
              <a:off x="8686800" y="978408"/>
              <a:ext cx="749808" cy="457200"/>
            </a:xfrm>
            <a:prstGeom prst="rect">
              <a:avLst/>
            </a:prstGeom>
            <a:noFill/>
            <a:ln w="9525">
              <a:solidFill>
                <a:srgbClr val="2A3852"/>
              </a:solidFill>
            </a:ln>
            <a:effectLst/>
          </p:spPr>
          <p:txBody>
            <a:bodyPr rtlCol="0" anchor="ctr" lIns="0" rIns="0" tIns="0" bIns="0"/>
            <a:lstStyle/>
            <a:p>
              <a:pPr algn="ctr"/>
            </a:p>
          </p:txBody>
        </p:sp>
        <p:sp>
          <p:nvSpPr>
            <p:cNvPr id="9" name="Back 30"/>
            <p:cNvSpPr/>
            <p:nvPr/>
          </p:nvSpPr>
          <p:spPr>
            <a:xfrm>
              <a:off x="9765792" y="978408"/>
              <a:ext cx="749808" cy="457200"/>
            </a:xfrm>
            <a:prstGeom prst="rect">
              <a:avLst/>
            </a:prstGeom>
            <a:noFill/>
            <a:ln w="9525">
              <a:solidFill>
                <a:srgbClr val="2A3852"/>
              </a:solidFill>
            </a:ln>
            <a:effectLst/>
          </p:spPr>
          <p:txBody>
            <a:bodyPr rtlCol="0" anchor="ctr" lIns="0" rIns="0" tIns="0" bIns="0"/>
            <a:lstStyle/>
            <a:p>
              <a:pPr algn="ctr"/>
            </a:p>
          </p:txBody>
        </p:sp>
        <p:sp>
          <p:nvSpPr>
            <p:cNvPr id="10" name="Back 01"/>
            <p:cNvSpPr/>
            <p:nvPr/>
          </p:nvSpPr>
          <p:spPr>
            <a:xfrm>
              <a:off x="6528816" y="2002536"/>
              <a:ext cx="749808" cy="457200"/>
            </a:xfrm>
            <a:prstGeom prst="rect">
              <a:avLst/>
            </a:prstGeom>
            <a:noFill/>
            <a:ln w="9525">
              <a:solidFill>
                <a:srgbClr val="2A3852"/>
              </a:solidFill>
            </a:ln>
            <a:effectLst/>
          </p:spPr>
          <p:txBody>
            <a:bodyPr rtlCol="0" anchor="ctr" lIns="0" rIns="0" tIns="0" bIns="0"/>
            <a:lstStyle/>
            <a:p>
              <a:pPr algn="ctr"/>
            </a:p>
          </p:txBody>
        </p:sp>
        <p:sp>
          <p:nvSpPr>
            <p:cNvPr id="11" name="Back 11"/>
            <p:cNvSpPr/>
            <p:nvPr/>
          </p:nvSpPr>
          <p:spPr>
            <a:xfrm>
              <a:off x="7607808" y="2002536"/>
              <a:ext cx="749808" cy="457200"/>
            </a:xfrm>
            <a:prstGeom prst="rect">
              <a:avLst/>
            </a:prstGeom>
            <a:noFill/>
            <a:ln w="9525">
              <a:solidFill>
                <a:srgbClr val="2A3852"/>
              </a:solidFill>
            </a:ln>
            <a:effectLst/>
          </p:spPr>
          <p:txBody>
            <a:bodyPr rtlCol="0" anchor="ctr" lIns="0" rIns="0" tIns="0" bIns="0"/>
            <a:lstStyle/>
            <a:p>
              <a:pPr algn="ctr"/>
            </a:p>
          </p:txBody>
        </p:sp>
        <p:sp>
          <p:nvSpPr>
            <p:cNvPr id="12" name="Back 21"/>
            <p:cNvSpPr/>
            <p:nvPr/>
          </p:nvSpPr>
          <p:spPr>
            <a:xfrm>
              <a:off x="8686800" y="2002536"/>
              <a:ext cx="749808" cy="457200"/>
            </a:xfrm>
            <a:prstGeom prst="rect">
              <a:avLst/>
            </a:prstGeom>
            <a:noFill/>
            <a:ln w="9525">
              <a:solidFill>
                <a:srgbClr val="2A3852"/>
              </a:solidFill>
            </a:ln>
            <a:effectLst/>
          </p:spPr>
          <p:txBody>
            <a:bodyPr rtlCol="0" anchor="ctr" lIns="0" rIns="0" tIns="0" bIns="0"/>
            <a:lstStyle/>
            <a:p>
              <a:pPr algn="ctr"/>
            </a:p>
          </p:txBody>
        </p:sp>
        <p:sp>
          <p:nvSpPr>
            <p:cNvPr id="13" name="Back 31"/>
            <p:cNvSpPr/>
            <p:nvPr/>
          </p:nvSpPr>
          <p:spPr>
            <a:xfrm>
              <a:off x="9765792" y="2002536"/>
              <a:ext cx="749808" cy="457200"/>
            </a:xfrm>
            <a:prstGeom prst="rect">
              <a:avLst/>
            </a:prstGeom>
            <a:noFill/>
            <a:ln w="9525">
              <a:solidFill>
                <a:srgbClr val="2A3852"/>
              </a:solidFill>
            </a:ln>
            <a:effectLst/>
          </p:spPr>
          <p:txBody>
            <a:bodyPr rtlCol="0" anchor="ctr" lIns="0" rIns="0" tIns="0" bIns="0"/>
            <a:lstStyle/>
            <a:p>
              <a:pPr algn="ctr"/>
            </a:p>
          </p:txBody>
        </p:sp>
        <p:sp>
          <p:nvSpPr>
            <p:cNvPr id="14" name="Back 02"/>
            <p:cNvSpPr/>
            <p:nvPr/>
          </p:nvSpPr>
          <p:spPr>
            <a:xfrm>
              <a:off x="6528816" y="3026664"/>
              <a:ext cx="749808" cy="457200"/>
            </a:xfrm>
            <a:prstGeom prst="rect">
              <a:avLst/>
            </a:prstGeom>
            <a:noFill/>
            <a:ln w="9525">
              <a:solidFill>
                <a:srgbClr val="2A3852"/>
              </a:solidFill>
            </a:ln>
            <a:effectLst/>
          </p:spPr>
          <p:txBody>
            <a:bodyPr rtlCol="0" anchor="ctr" lIns="0" rIns="0" tIns="0" bIns="0"/>
            <a:lstStyle/>
            <a:p>
              <a:pPr algn="ctr"/>
            </a:p>
          </p:txBody>
        </p:sp>
        <p:sp>
          <p:nvSpPr>
            <p:cNvPr id="15" name="Back 12"/>
            <p:cNvSpPr/>
            <p:nvPr/>
          </p:nvSpPr>
          <p:spPr>
            <a:xfrm>
              <a:off x="7607808" y="3026664"/>
              <a:ext cx="749808" cy="457200"/>
            </a:xfrm>
            <a:prstGeom prst="rect">
              <a:avLst/>
            </a:prstGeom>
            <a:noFill/>
            <a:ln w="9525">
              <a:solidFill>
                <a:srgbClr val="2A3852"/>
              </a:solidFill>
            </a:ln>
            <a:effectLst/>
          </p:spPr>
          <p:txBody>
            <a:bodyPr rtlCol="0" anchor="ctr" lIns="0" rIns="0" tIns="0" bIns="0"/>
            <a:lstStyle/>
            <a:p>
              <a:pPr algn="ctr"/>
            </a:p>
          </p:txBody>
        </p:sp>
        <p:sp>
          <p:nvSpPr>
            <p:cNvPr id="16" name="Back 22"/>
            <p:cNvSpPr/>
            <p:nvPr/>
          </p:nvSpPr>
          <p:spPr>
            <a:xfrm>
              <a:off x="8686800" y="3026664"/>
              <a:ext cx="749808" cy="457200"/>
            </a:xfrm>
            <a:prstGeom prst="rect">
              <a:avLst/>
            </a:prstGeom>
            <a:noFill/>
            <a:ln w="9525">
              <a:solidFill>
                <a:srgbClr val="2A3852"/>
              </a:solidFill>
            </a:ln>
            <a:effectLst/>
          </p:spPr>
          <p:txBody>
            <a:bodyPr rtlCol="0" anchor="ctr" lIns="0" rIns="0" tIns="0" bIns="0"/>
            <a:lstStyle/>
            <a:p>
              <a:pPr algn="ctr"/>
            </a:p>
          </p:txBody>
        </p:sp>
        <p:sp>
          <p:nvSpPr>
            <p:cNvPr id="17" name="Back 32"/>
            <p:cNvSpPr/>
            <p:nvPr/>
          </p:nvSpPr>
          <p:spPr>
            <a:xfrm>
              <a:off x="9765792" y="3026664"/>
              <a:ext cx="749808" cy="457200"/>
            </a:xfrm>
            <a:prstGeom prst="rect">
              <a:avLst/>
            </a:prstGeom>
            <a:noFill/>
            <a:ln w="9525">
              <a:solidFill>
                <a:srgbClr val="2A3852"/>
              </a:solidFill>
            </a:ln>
            <a:effectLst/>
          </p:spPr>
          <p:txBody>
            <a:bodyPr rtlCol="0" anchor="ctr" lIns="0" rIns="0" tIns="0" bIns="0"/>
            <a:lstStyle/>
            <a:p>
              <a:pPr algn="ctr"/>
            </a:p>
          </p:txBody>
        </p:sp>
        <p:sp>
          <p:nvSpPr>
            <p:cNvPr id="18" name="Back 42"/>
            <p:cNvSpPr/>
            <p:nvPr/>
          </p:nvSpPr>
          <p:spPr>
            <a:xfrm>
              <a:off x="10844784" y="3026664"/>
              <a:ext cx="749808" cy="457200"/>
            </a:xfrm>
            <a:prstGeom prst="rect">
              <a:avLst/>
            </a:prstGeom>
            <a:noFill/>
            <a:ln w="9525">
              <a:solidFill>
                <a:srgbClr val="2A3852"/>
              </a:solidFill>
            </a:ln>
            <a:effectLst/>
          </p:spPr>
          <p:txBody>
            <a:bodyPr rtlCol="0" anchor="ctr" lIns="0" rIns="0" tIns="0" bIns="0"/>
            <a:lstStyle/>
            <a:p>
              <a:pPr algn="ctr"/>
            </a:p>
          </p:txBody>
        </p:sp>
        <p:sp>
          <p:nvSpPr>
            <p:cNvPr id="19" name="Back 03"/>
            <p:cNvSpPr/>
            <p:nvPr/>
          </p:nvSpPr>
          <p:spPr>
            <a:xfrm>
              <a:off x="6528816" y="4050792"/>
              <a:ext cx="749808" cy="457200"/>
            </a:xfrm>
            <a:prstGeom prst="rect">
              <a:avLst/>
            </a:prstGeom>
            <a:noFill/>
            <a:ln w="9525">
              <a:solidFill>
                <a:srgbClr val="2A3852"/>
              </a:solidFill>
            </a:ln>
            <a:effectLst/>
          </p:spPr>
          <p:txBody>
            <a:bodyPr rtlCol="0" anchor="ctr" lIns="0" rIns="0" tIns="0" bIns="0"/>
            <a:lstStyle/>
            <a:p>
              <a:pPr algn="ctr"/>
            </a:p>
          </p:txBody>
        </p:sp>
        <p:sp>
          <p:nvSpPr>
            <p:cNvPr id="20" name="Back 13"/>
            <p:cNvSpPr/>
            <p:nvPr/>
          </p:nvSpPr>
          <p:spPr>
            <a:xfrm>
              <a:off x="7607808" y="4050792"/>
              <a:ext cx="749808" cy="457200"/>
            </a:xfrm>
            <a:prstGeom prst="rect">
              <a:avLst/>
            </a:prstGeom>
            <a:noFill/>
            <a:ln w="9525">
              <a:solidFill>
                <a:srgbClr val="2A3852"/>
              </a:solidFill>
            </a:ln>
            <a:effectLst/>
          </p:spPr>
          <p:txBody>
            <a:bodyPr rtlCol="0" anchor="ctr" lIns="0" rIns="0" tIns="0" bIns="0"/>
            <a:lstStyle/>
            <a:p>
              <a:pPr algn="ctr"/>
            </a:p>
          </p:txBody>
        </p:sp>
        <p:sp>
          <p:nvSpPr>
            <p:cNvPr id="21" name="Back 23"/>
            <p:cNvSpPr/>
            <p:nvPr/>
          </p:nvSpPr>
          <p:spPr>
            <a:xfrm>
              <a:off x="8686800" y="4050792"/>
              <a:ext cx="749808" cy="457200"/>
            </a:xfrm>
            <a:prstGeom prst="rect">
              <a:avLst/>
            </a:prstGeom>
            <a:noFill/>
            <a:ln w="9525">
              <a:solidFill>
                <a:srgbClr val="2A3852"/>
              </a:solidFill>
            </a:ln>
            <a:effectLst/>
          </p:spPr>
          <p:txBody>
            <a:bodyPr rtlCol="0" anchor="ctr" lIns="0" rIns="0" tIns="0" bIns="0"/>
            <a:lstStyle/>
            <a:p>
              <a:pPr algn="ctr"/>
            </a:p>
          </p:txBody>
        </p:sp>
        <p:sp>
          <p:nvSpPr>
            <p:cNvPr id="22" name="Back 33"/>
            <p:cNvSpPr/>
            <p:nvPr/>
          </p:nvSpPr>
          <p:spPr>
            <a:xfrm>
              <a:off x="9765792" y="4050792"/>
              <a:ext cx="749808" cy="457200"/>
            </a:xfrm>
            <a:prstGeom prst="rect">
              <a:avLst/>
            </a:prstGeom>
            <a:noFill/>
            <a:ln w="9525">
              <a:solidFill>
                <a:srgbClr val="2A3852"/>
              </a:solidFill>
            </a:ln>
            <a:effectLst/>
          </p:spPr>
          <p:txBody>
            <a:bodyPr rtlCol="0" anchor="ctr" lIns="0" rIns="0" tIns="0" bIns="0"/>
            <a:lstStyle/>
            <a:p>
              <a:pPr algn="ctr"/>
            </a:p>
          </p:txBody>
        </p:sp>
        <p:sp>
          <p:nvSpPr>
            <p:cNvPr id="23" name="Back 43"/>
            <p:cNvSpPr/>
            <p:nvPr/>
          </p:nvSpPr>
          <p:spPr>
            <a:xfrm>
              <a:off x="10844784" y="4050792"/>
              <a:ext cx="749808" cy="457200"/>
            </a:xfrm>
            <a:prstGeom prst="rect">
              <a:avLst/>
            </a:prstGeom>
            <a:noFill/>
            <a:ln w="9525">
              <a:solidFill>
                <a:srgbClr val="2A3852"/>
              </a:solidFill>
            </a:ln>
            <a:effectLst/>
          </p:spPr>
          <p:txBody>
            <a:bodyPr rtlCol="0" anchor="ctr" lIns="0" rIns="0" tIns="0" bIns="0"/>
            <a:lstStyle/>
            <a:p>
              <a:pPr algn="ctr"/>
            </a:p>
          </p:txBody>
        </p:sp>
        <p:sp>
          <p:nvSpPr>
            <p:cNvPr id="24" name="Back 14"/>
            <p:cNvSpPr/>
            <p:nvPr/>
          </p:nvSpPr>
          <p:spPr>
            <a:xfrm>
              <a:off x="7607808" y="5074920"/>
              <a:ext cx="749808" cy="457200"/>
            </a:xfrm>
            <a:prstGeom prst="rect">
              <a:avLst/>
            </a:prstGeom>
            <a:noFill/>
            <a:ln w="9525">
              <a:solidFill>
                <a:srgbClr val="2A3852"/>
              </a:solidFill>
            </a:ln>
            <a:effectLst/>
          </p:spPr>
          <p:txBody>
            <a:bodyPr rtlCol="0" anchor="ctr" lIns="0" rIns="0" tIns="0" bIns="0"/>
            <a:lstStyle/>
            <a:p>
              <a:pPr algn="ctr"/>
            </a:p>
          </p:txBody>
        </p:sp>
        <p:sp>
          <p:nvSpPr>
            <p:cNvPr id="25" name="Back 34"/>
            <p:cNvSpPr/>
            <p:nvPr/>
          </p:nvSpPr>
          <p:spPr>
            <a:xfrm>
              <a:off x="9765792" y="5074920"/>
              <a:ext cx="749808" cy="457200"/>
            </a:xfrm>
            <a:prstGeom prst="rect">
              <a:avLst/>
            </a:prstGeom>
            <a:noFill/>
            <a:ln w="9525">
              <a:solidFill>
                <a:srgbClr val="2A3852"/>
              </a:solidFill>
            </a:ln>
            <a:effectLst/>
          </p:spPr>
          <p:txBody>
            <a:bodyPr rtlCol="0" anchor="ctr" lIns="0" rIns="0" tIns="0" bIns="0"/>
            <a:lstStyle/>
            <a:p>
              <a:pPr algn="ctr"/>
            </a:p>
          </p:txBody>
        </p:sp>
        <p:sp>
          <p:nvSpPr>
            <p:cNvPr id="26" name="Back 44"/>
            <p:cNvSpPr/>
            <p:nvPr/>
          </p:nvSpPr>
          <p:spPr>
            <a:xfrm>
              <a:off x="10844784" y="5074920"/>
              <a:ext cx="749808" cy="457200"/>
            </a:xfrm>
            <a:prstGeom prst="rect">
              <a:avLst/>
            </a:prstGeom>
            <a:noFill/>
            <a:ln w="9525">
              <a:solidFill>
                <a:srgbClr val="2A3852"/>
              </a:solidFill>
            </a:ln>
            <a:effectLst/>
          </p:spPr>
          <p:txBody>
            <a:bodyPr rtlCol="0" anchor="ctr" lIns="0" rIns="0" tIns="0" bIns="0"/>
            <a:lstStyle/>
            <a:p>
              <a:pPr algn="ctr"/>
            </a:p>
          </p:txBody>
        </p:sp>
      </p:grpSp>
      <p:grpSp>
        <p:nvGrpSpPr>
          <p:cNvPr id="27" name="Network / Connections"/>
          <p:cNvGrpSpPr/>
          <p:nvPr/>
        </p:nvGrpSpPr>
        <p:grpSpPr>
          <a:xfrm>
            <a:off x="6775704" y="1097280"/>
            <a:ext cx="4315968" cy="4096512"/>
            <a:chOff x="6775704" y="1097280"/>
            <a:chExt cx="4315968" cy="4096512"/>
          </a:xfrm>
        </p:grpSpPr>
        <p:cxnSp>
          <p:nvCxnSpPr>
            <p:cNvPr id="28" name="Link 01-11"/>
            <p:cNvCxnSpPr/>
            <p:nvPr/>
          </p:nvCxnSpPr>
          <p:spPr>
            <a:xfrm>
              <a:off x="7150608" y="2121408"/>
              <a:ext cx="329184" cy="0"/>
            </a:xfrm>
            <a:prstGeom prst="line">
              <a:avLst/>
            </a:prstGeom>
            <a:ln w="12700">
              <a:solidFill>
                <a:srgbClr val="2A3852"/>
              </a:solidFill>
            </a:ln>
          </p:spPr>
        </p:cxnSp>
        <p:cxnSp>
          <p:nvCxnSpPr>
            <p:cNvPr id="29" name="Link 10-20"/>
            <p:cNvCxnSpPr/>
            <p:nvPr/>
          </p:nvCxnSpPr>
          <p:spPr>
            <a:xfrm>
              <a:off x="8229600" y="1097280"/>
              <a:ext cx="329184" cy="0"/>
            </a:xfrm>
            <a:prstGeom prst="line">
              <a:avLst/>
            </a:prstGeom>
            <a:ln w="12700">
              <a:solidFill>
                <a:srgbClr val="2A3852"/>
              </a:solidFill>
            </a:ln>
          </p:spPr>
        </p:cxnSp>
        <p:cxnSp>
          <p:nvCxnSpPr>
            <p:cNvPr id="30" name="Link 20-30"/>
            <p:cNvCxnSpPr/>
            <p:nvPr/>
          </p:nvCxnSpPr>
          <p:spPr>
            <a:xfrm>
              <a:off x="9308592" y="1097280"/>
              <a:ext cx="329184" cy="0"/>
            </a:xfrm>
            <a:prstGeom prst="line">
              <a:avLst/>
            </a:prstGeom>
            <a:ln w="12700">
              <a:solidFill>
                <a:srgbClr val="2A3852"/>
              </a:solidFill>
            </a:ln>
          </p:spPr>
        </p:cxnSp>
        <p:cxnSp>
          <p:nvCxnSpPr>
            <p:cNvPr id="31" name="Link 11-12"/>
            <p:cNvCxnSpPr/>
            <p:nvPr/>
          </p:nvCxnSpPr>
          <p:spPr>
            <a:xfrm>
              <a:off x="7854696" y="2350008"/>
              <a:ext cx="0" cy="566928"/>
            </a:xfrm>
            <a:prstGeom prst="line">
              <a:avLst/>
            </a:prstGeom>
            <a:ln w="12700">
              <a:solidFill>
                <a:srgbClr val="2A3852"/>
              </a:solidFill>
            </a:ln>
          </p:spPr>
        </p:cxnSp>
        <p:cxnSp>
          <p:nvCxnSpPr>
            <p:cNvPr id="32" name="Link 21-31"/>
            <p:cNvCxnSpPr/>
            <p:nvPr/>
          </p:nvCxnSpPr>
          <p:spPr>
            <a:xfrm>
              <a:off x="9308592" y="2121408"/>
              <a:ext cx="329184" cy="0"/>
            </a:xfrm>
            <a:prstGeom prst="line">
              <a:avLst/>
            </a:prstGeom>
            <a:ln w="12700">
              <a:solidFill>
                <a:srgbClr val="2A3852"/>
              </a:solidFill>
            </a:ln>
          </p:spPr>
        </p:cxnSp>
        <p:cxnSp>
          <p:nvCxnSpPr>
            <p:cNvPr id="33" name="Link 30-31"/>
            <p:cNvCxnSpPr/>
            <p:nvPr/>
          </p:nvCxnSpPr>
          <p:spPr>
            <a:xfrm>
              <a:off x="10012680" y="1325880"/>
              <a:ext cx="0" cy="566928"/>
            </a:xfrm>
            <a:prstGeom prst="line">
              <a:avLst/>
            </a:prstGeom>
            <a:ln w="12700">
              <a:solidFill>
                <a:srgbClr val="2A3852"/>
              </a:solidFill>
            </a:ln>
          </p:spPr>
        </p:cxnSp>
        <p:cxnSp>
          <p:nvCxnSpPr>
            <p:cNvPr id="34" name="Link 12-22"/>
            <p:cNvCxnSpPr/>
            <p:nvPr/>
          </p:nvCxnSpPr>
          <p:spPr>
            <a:xfrm>
              <a:off x="8229600" y="3145536"/>
              <a:ext cx="329184" cy="0"/>
            </a:xfrm>
            <a:prstGeom prst="line">
              <a:avLst/>
            </a:prstGeom>
            <a:ln w="12700">
              <a:solidFill>
                <a:srgbClr val="2A3852"/>
              </a:solidFill>
            </a:ln>
          </p:spPr>
        </p:cxnSp>
        <p:cxnSp>
          <p:nvCxnSpPr>
            <p:cNvPr id="35" name="Link 22-32"/>
            <p:cNvCxnSpPr/>
            <p:nvPr/>
          </p:nvCxnSpPr>
          <p:spPr>
            <a:xfrm>
              <a:off x="9308592" y="3145536"/>
              <a:ext cx="329184" cy="0"/>
            </a:xfrm>
            <a:prstGeom prst="line">
              <a:avLst/>
            </a:prstGeom>
            <a:ln w="12700">
              <a:solidFill>
                <a:srgbClr val="2A3852"/>
              </a:solidFill>
            </a:ln>
          </p:spPr>
        </p:cxnSp>
        <p:cxnSp>
          <p:nvCxnSpPr>
            <p:cNvPr id="36" name="Link 02-03"/>
            <p:cNvCxnSpPr/>
            <p:nvPr/>
          </p:nvCxnSpPr>
          <p:spPr>
            <a:xfrm>
              <a:off x="6775704" y="3374136"/>
              <a:ext cx="0" cy="566928"/>
            </a:xfrm>
            <a:prstGeom prst="line">
              <a:avLst/>
            </a:prstGeom>
            <a:ln w="12700">
              <a:solidFill>
                <a:srgbClr val="2A3852"/>
              </a:solidFill>
            </a:ln>
          </p:spPr>
        </p:cxnSp>
        <p:cxnSp>
          <p:nvCxnSpPr>
            <p:cNvPr id="37" name="Link 03-13"/>
            <p:cNvCxnSpPr/>
            <p:nvPr/>
          </p:nvCxnSpPr>
          <p:spPr>
            <a:xfrm>
              <a:off x="7150608" y="4169664"/>
              <a:ext cx="329184" cy="0"/>
            </a:xfrm>
            <a:prstGeom prst="line">
              <a:avLst/>
            </a:prstGeom>
            <a:ln w="12700">
              <a:solidFill>
                <a:srgbClr val="2A3852"/>
              </a:solidFill>
            </a:ln>
          </p:spPr>
        </p:cxnSp>
        <p:cxnSp>
          <p:nvCxnSpPr>
            <p:cNvPr id="38" name="Link 13-14"/>
            <p:cNvCxnSpPr/>
            <p:nvPr/>
          </p:nvCxnSpPr>
          <p:spPr>
            <a:xfrm>
              <a:off x="7854696" y="4398264"/>
              <a:ext cx="0" cy="566928"/>
            </a:xfrm>
            <a:prstGeom prst="line">
              <a:avLst/>
            </a:prstGeom>
            <a:ln w="12700">
              <a:solidFill>
                <a:srgbClr val="2A3852"/>
              </a:solidFill>
            </a:ln>
          </p:spPr>
        </p:cxnSp>
        <p:cxnSp>
          <p:nvCxnSpPr>
            <p:cNvPr id="39" name="Link 23-33"/>
            <p:cNvCxnSpPr/>
            <p:nvPr/>
          </p:nvCxnSpPr>
          <p:spPr>
            <a:xfrm>
              <a:off x="9308592" y="4169664"/>
              <a:ext cx="329184" cy="0"/>
            </a:xfrm>
            <a:prstGeom prst="line">
              <a:avLst/>
            </a:prstGeom>
            <a:ln w="12700">
              <a:solidFill>
                <a:srgbClr val="2A3852"/>
              </a:solidFill>
            </a:ln>
          </p:spPr>
        </p:cxnSp>
        <p:cxnSp>
          <p:nvCxnSpPr>
            <p:cNvPr id="40" name="Link 32-33"/>
            <p:cNvCxnSpPr/>
            <p:nvPr/>
          </p:nvCxnSpPr>
          <p:spPr>
            <a:xfrm>
              <a:off x="10012680" y="3374136"/>
              <a:ext cx="0" cy="566928"/>
            </a:xfrm>
            <a:prstGeom prst="line">
              <a:avLst/>
            </a:prstGeom>
            <a:ln w="12700">
              <a:solidFill>
                <a:srgbClr val="2A3852"/>
              </a:solidFill>
            </a:ln>
          </p:spPr>
        </p:cxnSp>
        <p:cxnSp>
          <p:nvCxnSpPr>
            <p:cNvPr id="41" name="Link 33-43"/>
            <p:cNvCxnSpPr/>
            <p:nvPr/>
          </p:nvCxnSpPr>
          <p:spPr>
            <a:xfrm>
              <a:off x="10387584" y="4169664"/>
              <a:ext cx="329184" cy="0"/>
            </a:xfrm>
            <a:prstGeom prst="line">
              <a:avLst/>
            </a:prstGeom>
            <a:ln w="12700">
              <a:solidFill>
                <a:srgbClr val="2A3852"/>
              </a:solidFill>
            </a:ln>
          </p:spPr>
        </p:cxnSp>
        <p:cxnSp>
          <p:nvCxnSpPr>
            <p:cNvPr id="42" name="Link 42-43"/>
            <p:cNvCxnSpPr/>
            <p:nvPr/>
          </p:nvCxnSpPr>
          <p:spPr>
            <a:xfrm>
              <a:off x="11091672" y="3374136"/>
              <a:ext cx="0" cy="566928"/>
            </a:xfrm>
            <a:prstGeom prst="line">
              <a:avLst/>
            </a:prstGeom>
            <a:ln w="12700">
              <a:solidFill>
                <a:srgbClr val="2A3852"/>
              </a:solidFill>
            </a:ln>
          </p:spPr>
        </p:cxnSp>
        <p:cxnSp>
          <p:nvCxnSpPr>
            <p:cNvPr id="43" name="Link 34-44"/>
            <p:cNvCxnSpPr/>
            <p:nvPr/>
          </p:nvCxnSpPr>
          <p:spPr>
            <a:xfrm>
              <a:off x="10387584" y="5193792"/>
              <a:ext cx="329184" cy="0"/>
            </a:xfrm>
            <a:prstGeom prst="line">
              <a:avLst/>
            </a:prstGeom>
            <a:ln w="12700">
              <a:solidFill>
                <a:srgbClr val="2A3852"/>
              </a:solidFill>
            </a:ln>
          </p:spPr>
        </p:cxnSp>
        <p:cxnSp>
          <p:nvCxnSpPr>
            <p:cNvPr id="44" name="Link 21-22"/>
            <p:cNvCxnSpPr/>
            <p:nvPr/>
          </p:nvCxnSpPr>
          <p:spPr>
            <a:xfrm>
              <a:off x="8933688" y="2350008"/>
              <a:ext cx="0" cy="566928"/>
            </a:xfrm>
            <a:prstGeom prst="line">
              <a:avLst/>
            </a:prstGeom>
            <a:ln w="12700">
              <a:solidFill>
                <a:srgbClr val="2A3852"/>
              </a:solidFill>
            </a:ln>
          </p:spPr>
        </p:cxnSp>
        <p:cxnSp>
          <p:nvCxnSpPr>
            <p:cNvPr id="45" name="Link 13-23"/>
            <p:cNvCxnSpPr/>
            <p:nvPr/>
          </p:nvCxnSpPr>
          <p:spPr>
            <a:xfrm>
              <a:off x="8229600" y="4169664"/>
              <a:ext cx="329184" cy="0"/>
            </a:xfrm>
            <a:prstGeom prst="line">
              <a:avLst/>
            </a:prstGeom>
            <a:ln w="12700">
              <a:solidFill>
                <a:srgbClr val="2A3852"/>
              </a:solidFill>
            </a:ln>
          </p:spPr>
        </p:cxnSp>
        <p:cxnSp>
          <p:nvCxnSpPr>
            <p:cNvPr id="46" name="Link 33-34"/>
            <p:cNvCxnSpPr/>
            <p:nvPr/>
          </p:nvCxnSpPr>
          <p:spPr>
            <a:xfrm>
              <a:off x="10012680" y="4398264"/>
              <a:ext cx="0" cy="566928"/>
            </a:xfrm>
            <a:prstGeom prst="line">
              <a:avLst/>
            </a:prstGeom>
            <a:ln w="12700">
              <a:solidFill>
                <a:srgbClr val="2A3852"/>
              </a:solidFill>
            </a:ln>
          </p:spPr>
        </p:cxnSp>
        <p:cxnSp>
          <p:nvCxnSpPr>
            <p:cNvPr id="47" name="Link 43-44"/>
            <p:cNvCxnSpPr/>
            <p:nvPr/>
          </p:nvCxnSpPr>
          <p:spPr>
            <a:xfrm>
              <a:off x="11091672" y="4398264"/>
              <a:ext cx="0" cy="566928"/>
            </a:xfrm>
            <a:prstGeom prst="line">
              <a:avLst/>
            </a:prstGeom>
            <a:ln w="12700">
              <a:solidFill>
                <a:srgbClr val="2A3852"/>
              </a:solidFill>
            </a:ln>
          </p:spPr>
        </p:cxnSp>
      </p:grpSp>
      <p:grpSp>
        <p:nvGrpSpPr>
          <p:cNvPr id="48" name="Network / Nodes row 1"/>
          <p:cNvGrpSpPr/>
          <p:nvPr/>
        </p:nvGrpSpPr>
        <p:grpSpPr>
          <a:xfrm>
            <a:off x="7479792" y="868680"/>
            <a:ext cx="2907792" cy="457200"/>
            <a:chOff x="7479792" y="868680"/>
            <a:chExt cx="2907792" cy="457200"/>
          </a:xfrm>
        </p:grpSpPr>
        <p:sp>
          <p:nvSpPr>
            <p:cNvPr id="49" name="Node 10"/>
            <p:cNvSpPr/>
            <p:nvPr/>
          </p:nvSpPr>
          <p:spPr>
            <a:xfrm>
              <a:off x="7479792" y="868680"/>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51" name="Node 20"/>
            <p:cNvSpPr/>
            <p:nvPr/>
          </p:nvSpPr>
          <p:spPr>
            <a:xfrm>
              <a:off x="8558784" y="868680"/>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53" name="Node 30"/>
            <p:cNvSpPr/>
            <p:nvPr/>
          </p:nvSpPr>
          <p:spPr>
            <a:xfrm>
              <a:off x="9637776" y="868680"/>
              <a:ext cx="749808" cy="457200"/>
            </a:xfrm>
            <a:prstGeom prst="rect">
              <a:avLst/>
            </a:prstGeom>
            <a:solidFill>
              <a:srgbClr val="16233A"/>
            </a:solidFill>
            <a:ln w="9525">
              <a:solidFill>
                <a:srgbClr val="2A3852"/>
              </a:solidFill>
            </a:ln>
            <a:effectLst/>
          </p:spPr>
          <p:txBody>
            <a:bodyPr rtlCol="0" anchor="ctr" lIns="0" rIns="0" tIns="0" bIns="0"/>
            <a:lstStyle/>
            <a:p>
              <a:pPr algn="ctr"/>
            </a:p>
          </p:txBody>
        </p:sp>
      </p:grpSp>
      <p:grpSp>
        <p:nvGrpSpPr>
          <p:cNvPr id="50" name="Network / Nodes row 1"/>
          <p:cNvGrpSpPr/>
          <p:nvPr/>
        </p:nvGrpSpPr>
        <p:grpSpPr>
          <a:xfrm>
            <a:off x="0" y="0"/>
            <a:ext cx="0" cy="0"/>
            <a:chOff x="0" y="0"/>
            <a:chExt cx="0" cy="0"/>
          </a:xfrm>
        </p:grpSpPr>
      </p:grpSp>
      <p:grpSp>
        <p:nvGrpSpPr>
          <p:cNvPr id="52" name="Network / Nodes row 1"/>
          <p:cNvGrpSpPr/>
          <p:nvPr/>
        </p:nvGrpSpPr>
        <p:grpSpPr>
          <a:xfrm>
            <a:off x="0" y="0"/>
            <a:ext cx="0" cy="0"/>
            <a:chOff x="0" y="0"/>
            <a:chExt cx="0" cy="0"/>
          </a:xfrm>
        </p:grpSpPr>
      </p:grpSp>
      <p:grpSp>
        <p:nvGrpSpPr>
          <p:cNvPr id="54" name="Network / Nodes row 2"/>
          <p:cNvGrpSpPr/>
          <p:nvPr/>
        </p:nvGrpSpPr>
        <p:grpSpPr>
          <a:xfrm>
            <a:off x="6400800" y="1892808"/>
            <a:ext cx="3986784" cy="457200"/>
            <a:chOff x="6400800" y="1892808"/>
            <a:chExt cx="3986784" cy="457200"/>
          </a:xfrm>
        </p:grpSpPr>
        <p:sp>
          <p:nvSpPr>
            <p:cNvPr id="55" name="Node 01"/>
            <p:cNvSpPr/>
            <p:nvPr/>
          </p:nvSpPr>
          <p:spPr>
            <a:xfrm>
              <a:off x="6400800" y="1892808"/>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57" name="Node 11"/>
            <p:cNvSpPr/>
            <p:nvPr/>
          </p:nvSpPr>
          <p:spPr>
            <a:xfrm>
              <a:off x="7479792" y="1892808"/>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59" name="Node 21"/>
            <p:cNvSpPr/>
            <p:nvPr/>
          </p:nvSpPr>
          <p:spPr>
            <a:xfrm>
              <a:off x="8558784" y="1892808"/>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61" name="Node 31"/>
            <p:cNvSpPr/>
            <p:nvPr/>
          </p:nvSpPr>
          <p:spPr>
            <a:xfrm>
              <a:off x="9637776" y="1892808"/>
              <a:ext cx="749808" cy="457200"/>
            </a:xfrm>
            <a:prstGeom prst="rect">
              <a:avLst/>
            </a:prstGeom>
            <a:solidFill>
              <a:srgbClr val="16233A"/>
            </a:solidFill>
            <a:ln w="9525">
              <a:solidFill>
                <a:srgbClr val="2A3852"/>
              </a:solidFill>
            </a:ln>
            <a:effectLst/>
          </p:spPr>
          <p:txBody>
            <a:bodyPr rtlCol="0" anchor="ctr" lIns="0" rIns="0" tIns="0" bIns="0"/>
            <a:lstStyle/>
            <a:p>
              <a:pPr algn="ctr"/>
            </a:p>
          </p:txBody>
        </p:sp>
      </p:grpSp>
      <p:grpSp>
        <p:nvGrpSpPr>
          <p:cNvPr id="56" name="Network / Nodes row 2"/>
          <p:cNvGrpSpPr/>
          <p:nvPr/>
        </p:nvGrpSpPr>
        <p:grpSpPr>
          <a:xfrm>
            <a:off x="0" y="0"/>
            <a:ext cx="0" cy="0"/>
            <a:chOff x="0" y="0"/>
            <a:chExt cx="0" cy="0"/>
          </a:xfrm>
        </p:grpSpPr>
      </p:grpSp>
      <p:grpSp>
        <p:nvGrpSpPr>
          <p:cNvPr id="58" name="Network / Nodes row 2"/>
          <p:cNvGrpSpPr/>
          <p:nvPr/>
        </p:nvGrpSpPr>
        <p:grpSpPr>
          <a:xfrm>
            <a:off x="0" y="0"/>
            <a:ext cx="0" cy="0"/>
            <a:chOff x="0" y="0"/>
            <a:chExt cx="0" cy="0"/>
          </a:xfrm>
        </p:grpSpPr>
      </p:grpSp>
      <p:grpSp>
        <p:nvGrpSpPr>
          <p:cNvPr id="60" name="Network / Nodes row 2"/>
          <p:cNvGrpSpPr/>
          <p:nvPr/>
        </p:nvGrpSpPr>
        <p:grpSpPr>
          <a:xfrm>
            <a:off x="0" y="0"/>
            <a:ext cx="0" cy="0"/>
            <a:chOff x="0" y="0"/>
            <a:chExt cx="0" cy="0"/>
          </a:xfrm>
        </p:grpSpPr>
      </p:grpSp>
      <p:grpSp>
        <p:nvGrpSpPr>
          <p:cNvPr id="62" name="Network / Nodes row 3"/>
          <p:cNvGrpSpPr/>
          <p:nvPr/>
        </p:nvGrpSpPr>
        <p:grpSpPr>
          <a:xfrm>
            <a:off x="6400800" y="2916936"/>
            <a:ext cx="5065776" cy="457200"/>
            <a:chOff x="6400800" y="2916936"/>
            <a:chExt cx="5065776" cy="457200"/>
          </a:xfrm>
        </p:grpSpPr>
        <p:sp>
          <p:nvSpPr>
            <p:cNvPr id="63" name="Node 02"/>
            <p:cNvSpPr/>
            <p:nvPr/>
          </p:nvSpPr>
          <p:spPr>
            <a:xfrm>
              <a:off x="6400800" y="2916936"/>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65" name="Node 12"/>
            <p:cNvSpPr/>
            <p:nvPr/>
          </p:nvSpPr>
          <p:spPr>
            <a:xfrm>
              <a:off x="7479792" y="2916936"/>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67" name="Node 22"/>
            <p:cNvSpPr/>
            <p:nvPr/>
          </p:nvSpPr>
          <p:spPr>
            <a:xfrm>
              <a:off x="8558784" y="2916936"/>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69" name="Node 32"/>
            <p:cNvSpPr/>
            <p:nvPr/>
          </p:nvSpPr>
          <p:spPr>
            <a:xfrm>
              <a:off x="9637776" y="2916936"/>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71" name="Node 42"/>
            <p:cNvSpPr/>
            <p:nvPr/>
          </p:nvSpPr>
          <p:spPr>
            <a:xfrm>
              <a:off x="10716768" y="2916936"/>
              <a:ext cx="749808" cy="457200"/>
            </a:xfrm>
            <a:prstGeom prst="rect">
              <a:avLst/>
            </a:prstGeom>
            <a:solidFill>
              <a:srgbClr val="16233A"/>
            </a:solidFill>
            <a:ln w="9525">
              <a:solidFill>
                <a:srgbClr val="2A3852"/>
              </a:solidFill>
            </a:ln>
            <a:effectLst/>
          </p:spPr>
          <p:txBody>
            <a:bodyPr rtlCol="0" anchor="ctr" lIns="0" rIns="0" tIns="0" bIns="0"/>
            <a:lstStyle/>
            <a:p>
              <a:pPr algn="ctr"/>
            </a:p>
          </p:txBody>
        </p:sp>
      </p:grpSp>
      <p:grpSp>
        <p:nvGrpSpPr>
          <p:cNvPr id="64" name="Network / Nodes row 3"/>
          <p:cNvGrpSpPr/>
          <p:nvPr/>
        </p:nvGrpSpPr>
        <p:grpSpPr>
          <a:xfrm>
            <a:off x="0" y="0"/>
            <a:ext cx="0" cy="0"/>
            <a:chOff x="0" y="0"/>
            <a:chExt cx="0" cy="0"/>
          </a:xfrm>
        </p:grpSpPr>
      </p:grpSp>
      <p:grpSp>
        <p:nvGrpSpPr>
          <p:cNvPr id="66" name="Network / Nodes row 3"/>
          <p:cNvGrpSpPr/>
          <p:nvPr/>
        </p:nvGrpSpPr>
        <p:grpSpPr>
          <a:xfrm>
            <a:off x="0" y="0"/>
            <a:ext cx="0" cy="0"/>
            <a:chOff x="0" y="0"/>
            <a:chExt cx="0" cy="0"/>
          </a:xfrm>
        </p:grpSpPr>
      </p:grpSp>
      <p:grpSp>
        <p:nvGrpSpPr>
          <p:cNvPr id="68" name="Network / Nodes row 3"/>
          <p:cNvGrpSpPr/>
          <p:nvPr/>
        </p:nvGrpSpPr>
        <p:grpSpPr>
          <a:xfrm>
            <a:off x="0" y="0"/>
            <a:ext cx="0" cy="0"/>
            <a:chOff x="0" y="0"/>
            <a:chExt cx="0" cy="0"/>
          </a:xfrm>
        </p:grpSpPr>
      </p:grpSp>
      <p:grpSp>
        <p:nvGrpSpPr>
          <p:cNvPr id="70" name="Network / Nodes row 3"/>
          <p:cNvGrpSpPr/>
          <p:nvPr/>
        </p:nvGrpSpPr>
        <p:grpSpPr>
          <a:xfrm>
            <a:off x="0" y="0"/>
            <a:ext cx="0" cy="0"/>
            <a:chOff x="0" y="0"/>
            <a:chExt cx="0" cy="0"/>
          </a:xfrm>
        </p:grpSpPr>
      </p:grpSp>
      <p:grpSp>
        <p:nvGrpSpPr>
          <p:cNvPr id="72" name="Network / Nodes row 4"/>
          <p:cNvGrpSpPr/>
          <p:nvPr/>
        </p:nvGrpSpPr>
        <p:grpSpPr>
          <a:xfrm>
            <a:off x="6400800" y="3941064"/>
            <a:ext cx="5065776" cy="457200"/>
            <a:chOff x="6400800" y="3941064"/>
            <a:chExt cx="5065776" cy="457200"/>
          </a:xfrm>
        </p:grpSpPr>
        <p:sp>
          <p:nvSpPr>
            <p:cNvPr id="73" name="Node 03"/>
            <p:cNvSpPr/>
            <p:nvPr/>
          </p:nvSpPr>
          <p:spPr>
            <a:xfrm>
              <a:off x="6400800" y="3941064"/>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75" name="Node 13"/>
            <p:cNvSpPr/>
            <p:nvPr/>
          </p:nvSpPr>
          <p:spPr>
            <a:xfrm>
              <a:off x="7479792" y="3941064"/>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77" name="Node 23"/>
            <p:cNvSpPr/>
            <p:nvPr/>
          </p:nvSpPr>
          <p:spPr>
            <a:xfrm>
              <a:off x="8558784" y="3941064"/>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79" name="Node 33"/>
            <p:cNvSpPr/>
            <p:nvPr/>
          </p:nvSpPr>
          <p:spPr>
            <a:xfrm>
              <a:off x="9637776" y="3941064"/>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81" name="Node 43"/>
            <p:cNvSpPr/>
            <p:nvPr/>
          </p:nvSpPr>
          <p:spPr>
            <a:xfrm>
              <a:off x="10716768" y="3941064"/>
              <a:ext cx="749808" cy="457200"/>
            </a:xfrm>
            <a:prstGeom prst="rect">
              <a:avLst/>
            </a:prstGeom>
            <a:solidFill>
              <a:srgbClr val="16233A"/>
            </a:solidFill>
            <a:ln w="9525">
              <a:solidFill>
                <a:srgbClr val="2A3852"/>
              </a:solidFill>
            </a:ln>
            <a:effectLst/>
          </p:spPr>
          <p:txBody>
            <a:bodyPr rtlCol="0" anchor="ctr" lIns="0" rIns="0" tIns="0" bIns="0"/>
            <a:lstStyle/>
            <a:p>
              <a:pPr algn="ctr"/>
            </a:p>
          </p:txBody>
        </p:sp>
      </p:grpSp>
      <p:grpSp>
        <p:nvGrpSpPr>
          <p:cNvPr id="74" name="Network / Nodes row 4"/>
          <p:cNvGrpSpPr/>
          <p:nvPr/>
        </p:nvGrpSpPr>
        <p:grpSpPr>
          <a:xfrm>
            <a:off x="0" y="0"/>
            <a:ext cx="0" cy="0"/>
            <a:chOff x="0" y="0"/>
            <a:chExt cx="0" cy="0"/>
          </a:xfrm>
        </p:grpSpPr>
      </p:grpSp>
      <p:grpSp>
        <p:nvGrpSpPr>
          <p:cNvPr id="76" name="Network / Nodes row 4"/>
          <p:cNvGrpSpPr/>
          <p:nvPr/>
        </p:nvGrpSpPr>
        <p:grpSpPr>
          <a:xfrm>
            <a:off x="0" y="0"/>
            <a:ext cx="0" cy="0"/>
            <a:chOff x="0" y="0"/>
            <a:chExt cx="0" cy="0"/>
          </a:xfrm>
        </p:grpSpPr>
      </p:grpSp>
      <p:grpSp>
        <p:nvGrpSpPr>
          <p:cNvPr id="78" name="Network / Nodes row 4"/>
          <p:cNvGrpSpPr/>
          <p:nvPr/>
        </p:nvGrpSpPr>
        <p:grpSpPr>
          <a:xfrm>
            <a:off x="0" y="0"/>
            <a:ext cx="0" cy="0"/>
            <a:chOff x="0" y="0"/>
            <a:chExt cx="0" cy="0"/>
          </a:xfrm>
        </p:grpSpPr>
      </p:grpSp>
      <p:grpSp>
        <p:nvGrpSpPr>
          <p:cNvPr id="80" name="Network / Nodes row 4"/>
          <p:cNvGrpSpPr/>
          <p:nvPr/>
        </p:nvGrpSpPr>
        <p:grpSpPr>
          <a:xfrm>
            <a:off x="0" y="0"/>
            <a:ext cx="0" cy="0"/>
            <a:chOff x="0" y="0"/>
            <a:chExt cx="0" cy="0"/>
          </a:xfrm>
        </p:grpSpPr>
      </p:grpSp>
      <p:grpSp>
        <p:nvGrpSpPr>
          <p:cNvPr id="82" name="Network / Nodes row 5"/>
          <p:cNvGrpSpPr/>
          <p:nvPr/>
        </p:nvGrpSpPr>
        <p:grpSpPr>
          <a:xfrm>
            <a:off x="7479792" y="4965192"/>
            <a:ext cx="3986784" cy="457200"/>
            <a:chOff x="7479792" y="4965192"/>
            <a:chExt cx="3986784" cy="457200"/>
          </a:xfrm>
        </p:grpSpPr>
        <p:sp>
          <p:nvSpPr>
            <p:cNvPr id="83" name="Node 14"/>
            <p:cNvSpPr/>
            <p:nvPr/>
          </p:nvSpPr>
          <p:spPr>
            <a:xfrm>
              <a:off x="7479792" y="4965192"/>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85" name="Node 34"/>
            <p:cNvSpPr/>
            <p:nvPr/>
          </p:nvSpPr>
          <p:spPr>
            <a:xfrm>
              <a:off x="9637776" y="4965192"/>
              <a:ext cx="749808" cy="457200"/>
            </a:xfrm>
            <a:prstGeom prst="rect">
              <a:avLst/>
            </a:prstGeom>
            <a:solidFill>
              <a:srgbClr val="16233A"/>
            </a:solidFill>
            <a:ln w="9525">
              <a:solidFill>
                <a:srgbClr val="2A3852"/>
              </a:solidFill>
            </a:ln>
            <a:effectLst/>
          </p:spPr>
          <p:txBody>
            <a:bodyPr rtlCol="0" anchor="ctr" lIns="0" rIns="0" tIns="0" bIns="0"/>
            <a:lstStyle/>
            <a:p>
              <a:pPr algn="ctr"/>
            </a:p>
          </p:txBody>
        </p:sp>
        <p:sp>
          <p:nvSpPr>
            <p:cNvPr id="87" name="Node 44"/>
            <p:cNvSpPr/>
            <p:nvPr/>
          </p:nvSpPr>
          <p:spPr>
            <a:xfrm>
              <a:off x="10716768" y="4965192"/>
              <a:ext cx="749808" cy="457200"/>
            </a:xfrm>
            <a:prstGeom prst="rect">
              <a:avLst/>
            </a:prstGeom>
            <a:solidFill>
              <a:srgbClr val="16233A"/>
            </a:solidFill>
            <a:ln w="9525">
              <a:solidFill>
                <a:srgbClr val="2A3852"/>
              </a:solidFill>
            </a:ln>
            <a:effectLst/>
          </p:spPr>
          <p:txBody>
            <a:bodyPr rtlCol="0" anchor="ctr" lIns="0" rIns="0" tIns="0" bIns="0"/>
            <a:lstStyle/>
            <a:p>
              <a:pPr algn="ctr"/>
            </a:p>
          </p:txBody>
        </p:sp>
      </p:grpSp>
      <p:grpSp>
        <p:nvGrpSpPr>
          <p:cNvPr id="84" name="Network / Nodes row 5"/>
          <p:cNvGrpSpPr/>
          <p:nvPr/>
        </p:nvGrpSpPr>
        <p:grpSpPr>
          <a:xfrm>
            <a:off x="0" y="0"/>
            <a:ext cx="0" cy="0"/>
            <a:chOff x="0" y="0"/>
            <a:chExt cx="0" cy="0"/>
          </a:xfrm>
        </p:grpSpPr>
      </p:grpSp>
      <p:grpSp>
        <p:nvGrpSpPr>
          <p:cNvPr id="86" name="Network / Nodes row 5"/>
          <p:cNvGrpSpPr/>
          <p:nvPr/>
        </p:nvGrpSpPr>
        <p:grpSpPr>
          <a:xfrm>
            <a:off x="0" y="0"/>
            <a:ext cx="0" cy="0"/>
            <a:chOff x="0" y="0"/>
            <a:chExt cx="0" cy="0"/>
          </a:xfrm>
        </p:grpSpPr>
      </p:grpSp>
      <p:sp>
        <p:nvSpPr>
          <p:cNvPr id="88" name="Route / Highlight path"/>
          <p:cNvSpPr/>
          <p:nvPr/>
        </p:nvSpPr>
        <p:spPr>
          <a:xfrm>
            <a:off x="6775704" y="2121408"/>
            <a:ext cx="4315968" cy="2048256"/>
          </a:xfrm>
          <a:custGeom>
            <a:avLst/>
            <a:gdLst/>
            <a:ahLst/>
            <a:cxnLst/>
            <a:rect l="l" t="t" r="r" b="b"/>
            <a:pathLst>
              <a:path w="4315968" h="2048256">
                <a:moveTo>
                  <a:pt x="0" y="0"/>
                </a:moveTo>
                <a:lnTo>
                  <a:pt x="1078992" y="0"/>
                </a:lnTo>
                <a:lnTo>
                  <a:pt x="1078992" y="1024128"/>
                </a:lnTo>
                <a:lnTo>
                  <a:pt x="2157984" y="1024128"/>
                </a:lnTo>
                <a:lnTo>
                  <a:pt x="3236976" y="1024128"/>
                </a:lnTo>
                <a:lnTo>
                  <a:pt x="3236976" y="2048256"/>
                </a:lnTo>
                <a:lnTo>
                  <a:pt x="4315968" y="2048256"/>
                </a:lnTo>
              </a:path>
            </a:pathLst>
          </a:custGeom>
          <a:noFill/>
          <a:ln w="44450" cap="rnd">
            <a:solidFill>
              <a:schemeClr val="accent1"/>
            </a:solidFill>
            <a:round/>
          </a:ln>
          <a:effectLst/>
        </p:spPr>
        <p:txBody>
          <a:bodyPr rtlCol="0" anchor="ctr"/>
          <a:lstStyle/>
          <a:p>
            <a:pPr algn="ctr"/>
          </a:p>
        </p:txBody>
      </p:sp>
      <p:sp>
        <p:nvSpPr>
          <p:cNvPr id="89" name="Route / Node 01 Source"/>
          <p:cNvSpPr/>
          <p:nvPr/>
        </p:nvSpPr>
        <p:spPr>
          <a:xfrm>
            <a:off x="6400800" y="1892808"/>
            <a:ext cx="749808" cy="457200"/>
          </a:xfrm>
          <a:prstGeom prst="rect">
            <a:avLst/>
          </a:prstGeom>
          <a:solidFill>
            <a:schemeClr val="accent1"/>
          </a:solidFill>
          <a:ln>
            <a:noFill/>
          </a:ln>
          <a:effectLst/>
        </p:spPr>
        <p:txBody>
          <a:bodyPr rtlCol="0" anchor="ctr" lIns="0" rIns="0" tIns="0" bIns="0" wrap="square"/>
          <a:lstStyle/>
          <a:p>
            <a:pPr algn="ctr">
              <a:spcAft>
                <a:spcPts val="0"/>
              </a:spcAft>
            </a:pPr>
            <a:r>
              <a:rPr sz="750" b="1" spc="120">
                <a:solidFill>
                  <a:schemeClr val="bg1"/>
                </a:solidFill>
                <a:latin typeface="+mn-lt"/>
              </a:rPr>
              <a:t>SOURCE</a:t>
            </a:r>
          </a:p>
        </p:txBody>
      </p:sp>
      <p:sp>
        <p:nvSpPr>
          <p:cNvPr id="90" name="Route / Node 02"/>
          <p:cNvSpPr/>
          <p:nvPr/>
        </p:nvSpPr>
        <p:spPr>
          <a:xfrm>
            <a:off x="7479792" y="1892808"/>
            <a:ext cx="749808" cy="457200"/>
          </a:xfrm>
          <a:prstGeom prst="rect">
            <a:avLst/>
          </a:prstGeom>
          <a:solidFill>
            <a:schemeClr val="accent1"/>
          </a:solidFill>
          <a:ln>
            <a:noFill/>
          </a:ln>
          <a:effectLst/>
        </p:spPr>
        <p:txBody>
          <a:bodyPr rtlCol="0" anchor="ctr" lIns="0" rIns="0" tIns="0" bIns="0"/>
          <a:lstStyle/>
          <a:p>
            <a:pPr algn="ctr"/>
          </a:p>
        </p:txBody>
      </p:sp>
      <p:sp>
        <p:nvSpPr>
          <p:cNvPr id="91" name="Route / Node 03"/>
          <p:cNvSpPr/>
          <p:nvPr/>
        </p:nvSpPr>
        <p:spPr>
          <a:xfrm>
            <a:off x="7479792" y="2916936"/>
            <a:ext cx="749808" cy="457200"/>
          </a:xfrm>
          <a:prstGeom prst="rect">
            <a:avLst/>
          </a:prstGeom>
          <a:solidFill>
            <a:schemeClr val="accent1"/>
          </a:solidFill>
          <a:ln>
            <a:noFill/>
          </a:ln>
          <a:effectLst/>
        </p:spPr>
        <p:txBody>
          <a:bodyPr rtlCol="0" anchor="ctr" lIns="0" rIns="0" tIns="0" bIns="0"/>
          <a:lstStyle/>
          <a:p>
            <a:pPr algn="ctr"/>
          </a:p>
        </p:txBody>
      </p:sp>
      <p:sp>
        <p:nvSpPr>
          <p:cNvPr id="92" name="Route / Node 04"/>
          <p:cNvSpPr/>
          <p:nvPr/>
        </p:nvSpPr>
        <p:spPr>
          <a:xfrm>
            <a:off x="8558784" y="2916936"/>
            <a:ext cx="749808" cy="457200"/>
          </a:xfrm>
          <a:prstGeom prst="rect">
            <a:avLst/>
          </a:prstGeom>
          <a:solidFill>
            <a:schemeClr val="accent1"/>
          </a:solidFill>
          <a:ln>
            <a:noFill/>
          </a:ln>
          <a:effectLst/>
        </p:spPr>
        <p:txBody>
          <a:bodyPr rtlCol="0" anchor="ctr" lIns="0" rIns="0" tIns="0" bIns="0"/>
          <a:lstStyle/>
          <a:p>
            <a:pPr algn="ctr"/>
          </a:p>
        </p:txBody>
      </p:sp>
      <p:sp>
        <p:nvSpPr>
          <p:cNvPr id="93" name="Route / Node 05 Risk"/>
          <p:cNvSpPr/>
          <p:nvPr/>
        </p:nvSpPr>
        <p:spPr>
          <a:xfrm>
            <a:off x="9637776" y="2916936"/>
            <a:ext cx="749808" cy="457200"/>
          </a:xfrm>
          <a:prstGeom prst="rect">
            <a:avLst/>
          </a:prstGeom>
          <a:solidFill>
            <a:schemeClr val="accent1"/>
          </a:solidFill>
          <a:ln>
            <a:noFill/>
          </a:ln>
          <a:effectLst/>
        </p:spPr>
        <p:txBody>
          <a:bodyPr rtlCol="0" anchor="ctr" lIns="0" rIns="0" tIns="0" bIns="0" wrap="square"/>
          <a:lstStyle/>
          <a:p>
            <a:pPr algn="ctr">
              <a:spcAft>
                <a:spcPts val="0"/>
              </a:spcAft>
            </a:pPr>
            <a:r>
              <a:rPr sz="750" b="1" spc="120">
                <a:solidFill>
                  <a:schemeClr val="bg1"/>
                </a:solidFill>
                <a:latin typeface="+mn-lt"/>
              </a:rPr>
              <a:t>RISK</a:t>
            </a:r>
          </a:p>
        </p:txBody>
      </p:sp>
      <p:sp>
        <p:nvSpPr>
          <p:cNvPr id="94" name="Route / Node 06"/>
          <p:cNvSpPr/>
          <p:nvPr/>
        </p:nvSpPr>
        <p:spPr>
          <a:xfrm>
            <a:off x="9637776" y="3941064"/>
            <a:ext cx="749808" cy="457200"/>
          </a:xfrm>
          <a:prstGeom prst="rect">
            <a:avLst/>
          </a:prstGeom>
          <a:solidFill>
            <a:schemeClr val="accent1"/>
          </a:solidFill>
          <a:ln>
            <a:noFill/>
          </a:ln>
          <a:effectLst/>
        </p:spPr>
        <p:txBody>
          <a:bodyPr rtlCol="0" anchor="ctr" lIns="0" rIns="0" tIns="0" bIns="0"/>
          <a:lstStyle/>
          <a:p>
            <a:pPr algn="ctr"/>
          </a:p>
        </p:txBody>
      </p:sp>
      <p:sp>
        <p:nvSpPr>
          <p:cNvPr id="95" name="Route / Node 07 Control"/>
          <p:cNvSpPr/>
          <p:nvPr/>
        </p:nvSpPr>
        <p:spPr>
          <a:xfrm>
            <a:off x="10716768" y="3941064"/>
            <a:ext cx="749808" cy="457200"/>
          </a:xfrm>
          <a:prstGeom prst="rect">
            <a:avLst/>
          </a:prstGeom>
          <a:solidFill>
            <a:schemeClr val="bg2"/>
          </a:solidFill>
          <a:ln>
            <a:noFill/>
          </a:ln>
          <a:effectLst/>
        </p:spPr>
        <p:txBody>
          <a:bodyPr rtlCol="0" anchor="ctr" lIns="0" rIns="0" tIns="0" bIns="0" wrap="square"/>
          <a:lstStyle/>
          <a:p>
            <a:pPr algn="ctr">
              <a:spcAft>
                <a:spcPts val="0"/>
              </a:spcAft>
            </a:pPr>
            <a:r>
              <a:rPr sz="750" b="1" spc="120">
                <a:solidFill>
                  <a:schemeClr val="tx1"/>
                </a:solidFill>
                <a:latin typeface="+mn-lt"/>
              </a:rPr>
              <a:t>CONTROL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0"/>
                                  </p:stCondLst>
                                  <p:childTnLst>
                                    <p:set>
                                      <p:cBhvr>
                                        <p:cTn id="5" dur="1" fill="hold">
                                          <p:stCondLst>
                                            <p:cond delay="0"/>
                                          </p:stCondLst>
                                        </p:cTn>
                                        <p:tgtEl>
                                          <p:spTgt spid="6"/>
                                        </p:tgtEl>
                                        <p:attrNameLst>
                                          <p:attrName>style.visibility</p:attrName>
                                        </p:attrNameLst>
                                      </p:cBhvr>
                                      <p:to>
                                        <p:strVal val="visible"/>
                                      </p:to>
                                    </p:set>
                                    <p:animEffect transition="in" filter="fade">
                                      <p:cBhvr>
                                        <p:cTn id="6" dur="900"/>
                                        <p:tgtEl>
                                          <p:spTgt spid="6"/>
                                        </p:tgtEl>
                                      </p:cBhvr>
                                    </p:animEffect>
                                  </p:childTnLst>
                                </p:cTn>
                              </p:par>
                              <p:par>
                                <p:cTn id="10" presetID="10" presetClass="entr" presetSubtype="0" fill="hold" grpId="0" nodeType="withEffect">
                                  <p:stCondLst>
                                    <p:cond delay="250"/>
                                  </p:stCondLst>
                                  <p:childTnLst>
                                    <p:set>
                                      <p:cBhvr>
                                        <p:cTn id="8" dur="1" fill="hold">
                                          <p:stCondLst>
                                            <p:cond delay="0"/>
                                          </p:stCondLst>
                                        </p:cTn>
                                        <p:tgtEl>
                                          <p:spTgt spid="48"/>
                                        </p:tgtEl>
                                        <p:attrNameLst>
                                          <p:attrName>style.visibility</p:attrName>
                                        </p:attrNameLst>
                                      </p:cBhvr>
                                      <p:to>
                                        <p:strVal val="visible"/>
                                      </p:to>
                                    </p:set>
                                    <p:animEffect transition="in" filter="fade">
                                      <p:cBhvr>
                                        <p:cTn id="9" dur="600"/>
                                        <p:tgtEl>
                                          <p:spTgt spid="48"/>
                                        </p:tgtEl>
                                      </p:cBhvr>
                                    </p:animEffect>
                                  </p:childTnLst>
                                </p:cTn>
                              </p:par>
                              <p:par>
                                <p:cTn id="13" presetID="10" presetClass="entr" presetSubtype="0" fill="hold" grpId="0" nodeType="withEffect">
                                  <p:stCondLst>
                                    <p:cond delay="41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600"/>
                                        <p:tgtEl>
                                          <p:spTgt spid="54"/>
                                        </p:tgtEl>
                                      </p:cBhvr>
                                    </p:animEffect>
                                  </p:childTnLst>
                                </p:cTn>
                              </p:par>
                              <p:par>
                                <p:cTn id="16" presetID="10" presetClass="entr" presetSubtype="0" fill="hold" grpId="0" nodeType="withEffect">
                                  <p:stCondLst>
                                    <p:cond delay="57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600"/>
                                        <p:tgtEl>
                                          <p:spTgt spid="62"/>
                                        </p:tgtEl>
                                      </p:cBhvr>
                                    </p:animEffect>
                                  </p:childTnLst>
                                </p:cTn>
                              </p:par>
                              <p:par>
                                <p:cTn id="19" presetID="10" presetClass="entr" presetSubtype="0" fill="hold" grpId="0" nodeType="withEffect">
                                  <p:stCondLst>
                                    <p:cond delay="73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600"/>
                                        <p:tgtEl>
                                          <p:spTgt spid="72"/>
                                        </p:tgtEl>
                                      </p:cBhvr>
                                    </p:animEffect>
                                  </p:childTnLst>
                                </p:cTn>
                              </p:par>
                              <p:par>
                                <p:cTn id="22" presetID="10" presetClass="entr" presetSubtype="0" fill="hold" grpId="0" nodeType="withEffect">
                                  <p:stCondLst>
                                    <p:cond delay="89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600"/>
                                        <p:tgtEl>
                                          <p:spTgt spid="82"/>
                                        </p:tgtEl>
                                      </p:cBhvr>
                                    </p:animEffect>
                                  </p:childTnLst>
                                </p:cTn>
                              </p:par>
                              <p:par>
                                <p:cTn id="25" presetID="10" presetClass="entr" presetSubtype="0" fill="hold" grpId="0" nodeType="withEffect">
                                  <p:stCondLst>
                                    <p:cond delay="90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700"/>
                                        <p:tgtEl>
                                          <p:spTgt spid="27"/>
                                        </p:tgtEl>
                                      </p:cBhvr>
                                    </p:animEffect>
                                  </p:childTnLst>
                                </p:cTn>
                              </p:par>
                              <p:par>
                                <p:cTn id="28" presetID="22" presetClass="entr" presetSubtype="8" fill="hold" grpId="0" nodeType="withEffect">
                                  <p:stCondLst>
                                    <p:cond delay="1500"/>
                                  </p:stCondLst>
                                  <p:childTnLst>
                                    <p:set>
                                      <p:cBhvr>
                                        <p:cTn id="26" dur="1" fill="hold">
                                          <p:stCondLst>
                                            <p:cond delay="0"/>
                                          </p:stCondLst>
                                        </p:cTn>
                                        <p:tgtEl>
                                          <p:spTgt spid="88"/>
                                        </p:tgtEl>
                                        <p:attrNameLst>
                                          <p:attrName>style.visibility</p:attrName>
                                        </p:attrNameLst>
                                      </p:cBhvr>
                                      <p:to>
                                        <p:strVal val="visible"/>
                                      </p:to>
                                    </p:set>
                                    <p:animEffect transition="in" filter="wipe(left)">
                                      <p:cBhvr>
                                        <p:cTn id="27" dur="1400"/>
                                        <p:tgtEl>
                                          <p:spTgt spid="88"/>
                                        </p:tgtEl>
                                      </p:cBhvr>
                                    </p:animEffect>
                                  </p:childTnLst>
                                </p:cTn>
                              </p:par>
                              <p:par>
                                <p:cTn id="31" presetID="10" presetClass="entr" presetSubtype="0" fill="hold" grpId="0" nodeType="withEffect">
                                  <p:stCondLst>
                                    <p:cond delay="150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350"/>
                                        <p:tgtEl>
                                          <p:spTgt spid="89"/>
                                        </p:tgtEl>
                                      </p:cBhvr>
                                    </p:animEffect>
                                  </p:childTnLst>
                                </p:cTn>
                              </p:par>
                              <p:par>
                                <p:cTn id="34" presetID="10" presetClass="entr" presetSubtype="0" fill="hold" grpId="0" nodeType="withEffect">
                                  <p:stCondLst>
                                    <p:cond delay="1733"/>
                                  </p:stCondLst>
                                  <p:childTnLst>
                                    <p:set>
                                      <p:cBhvr>
                                        <p:cTn id="32" dur="1" fill="hold">
                                          <p:stCondLst>
                                            <p:cond delay="0"/>
                                          </p:stCondLst>
                                        </p:cTn>
                                        <p:tgtEl>
                                          <p:spTgt spid="90"/>
                                        </p:tgtEl>
                                        <p:attrNameLst>
                                          <p:attrName>style.visibility</p:attrName>
                                        </p:attrNameLst>
                                      </p:cBhvr>
                                      <p:to>
                                        <p:strVal val="visible"/>
                                      </p:to>
                                    </p:set>
                                    <p:animEffect transition="in" filter="fade">
                                      <p:cBhvr>
                                        <p:cTn id="33" dur="350"/>
                                        <p:tgtEl>
                                          <p:spTgt spid="90"/>
                                        </p:tgtEl>
                                      </p:cBhvr>
                                    </p:animEffect>
                                  </p:childTnLst>
                                </p:cTn>
                              </p:par>
                              <p:par>
                                <p:cTn id="37" presetID="10" presetClass="entr" presetSubtype="0" fill="hold" grpId="0" nodeType="withEffect">
                                  <p:stCondLst>
                                    <p:cond delay="1966"/>
                                  </p:stCondLst>
                                  <p:childTnLst>
                                    <p:set>
                                      <p:cBhvr>
                                        <p:cTn id="35" dur="1" fill="hold">
                                          <p:stCondLst>
                                            <p:cond delay="0"/>
                                          </p:stCondLst>
                                        </p:cTn>
                                        <p:tgtEl>
                                          <p:spTgt spid="91"/>
                                        </p:tgtEl>
                                        <p:attrNameLst>
                                          <p:attrName>style.visibility</p:attrName>
                                        </p:attrNameLst>
                                      </p:cBhvr>
                                      <p:to>
                                        <p:strVal val="visible"/>
                                      </p:to>
                                    </p:set>
                                    <p:animEffect transition="in" filter="fade">
                                      <p:cBhvr>
                                        <p:cTn id="36" dur="350"/>
                                        <p:tgtEl>
                                          <p:spTgt spid="91"/>
                                        </p:tgtEl>
                                      </p:cBhvr>
                                    </p:animEffect>
                                  </p:childTnLst>
                                </p:cTn>
                              </p:par>
                              <p:par>
                                <p:cTn id="40" presetID="10" presetClass="entr" presetSubtype="0" fill="hold" grpId="0" nodeType="withEffect">
                                  <p:stCondLst>
                                    <p:cond delay="220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350"/>
                                        <p:tgtEl>
                                          <p:spTgt spid="92"/>
                                        </p:tgtEl>
                                      </p:cBhvr>
                                    </p:animEffect>
                                  </p:childTnLst>
                                </p:cTn>
                              </p:par>
                              <p:par>
                                <p:cTn id="43" presetID="10" presetClass="entr" presetSubtype="0" fill="hold" grpId="0" nodeType="withEffect">
                                  <p:stCondLst>
                                    <p:cond delay="2433"/>
                                  </p:stCondLst>
                                  <p:childTnLst>
                                    <p:set>
                                      <p:cBhvr>
                                        <p:cTn id="41" dur="1" fill="hold">
                                          <p:stCondLst>
                                            <p:cond delay="0"/>
                                          </p:stCondLst>
                                        </p:cTn>
                                        <p:tgtEl>
                                          <p:spTgt spid="93"/>
                                        </p:tgtEl>
                                        <p:attrNameLst>
                                          <p:attrName>style.visibility</p:attrName>
                                        </p:attrNameLst>
                                      </p:cBhvr>
                                      <p:to>
                                        <p:strVal val="visible"/>
                                      </p:to>
                                    </p:set>
                                    <p:animEffect transition="in" filter="fade">
                                      <p:cBhvr>
                                        <p:cTn id="42" dur="350"/>
                                        <p:tgtEl>
                                          <p:spTgt spid="93"/>
                                        </p:tgtEl>
                                      </p:cBhvr>
                                    </p:animEffect>
                                  </p:childTnLst>
                                </p:cTn>
                              </p:par>
                              <p:par>
                                <p:cTn id="46" presetID="10" presetClass="entr" presetSubtype="0" fill="hold" grpId="0" nodeType="withEffect">
                                  <p:stCondLst>
                                    <p:cond delay="2666"/>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350"/>
                                        <p:tgtEl>
                                          <p:spTgt spid="94"/>
                                        </p:tgtEl>
                                      </p:cBhvr>
                                    </p:animEffect>
                                  </p:childTnLst>
                                </p:cTn>
                              </p:par>
                              <p:par>
                                <p:cTn id="49" presetID="10" presetClass="entr" presetSubtype="0" fill="hold" grpId="0" nodeType="withEffect">
                                  <p:stCondLst>
                                    <p:cond delay="290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35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02  ·  The real question</a:t>
            </a:r>
          </a:p>
        </p:txBody>
      </p:sp>
      <p:sp>
        <p:nvSpPr>
          <p:cNvPr id="3" name="Headline"/>
          <p:cNvSpPr>
            <a:spLocks noGrp="1"/>
          </p:cNvSpPr>
          <p:nvPr>
            <p:ph type="title"/>
          </p:nvPr>
        </p:nvSpPr>
        <p:spPr/>
        <p:txBody>
          <a:bodyPr wrap="square" anchor="t" lIns="0" rIns="0" tIns="0" bIns="0"/>
          <a:lstStyle/>
          <a:p>
            <a:pPr algn="l">
              <a:lnSpc>
                <a:spcPct val="88000"/>
              </a:lnSpc>
              <a:spcAft>
                <a:spcPts val="0"/>
              </a:spcAft>
            </a:pPr>
            <a:r>
              <a:rPr sz="3600" b="1" spc="-80">
                <a:solidFill>
                  <a:schemeClr val="tx1"/>
                </a:solidFill>
                <a:latin typeface="+mj-lt"/>
              </a:rPr>
              <a:t>YOU DON'T NEED</a:t>
            </a:r>
          </a:p>
          <a:p>
            <a:pPr algn="l">
              <a:lnSpc>
                <a:spcPct val="88000"/>
              </a:lnSpc>
              <a:spcAft>
                <a:spcPts val="0"/>
              </a:spcAft>
            </a:pPr>
            <a:r>
              <a:rPr sz="3600" b="1" spc="-80">
                <a:solidFill>
                  <a:schemeClr val="tx1"/>
                </a:solidFill>
                <a:latin typeface="+mj-lt"/>
              </a:rPr>
              <a:t>TO CONTROL</a:t>
            </a:r>
          </a:p>
          <a:p>
            <a:pPr algn="l">
              <a:lnSpc>
                <a:spcPct val="88000"/>
              </a:lnSpc>
              <a:spcAft>
                <a:spcPts val="0"/>
              </a:spcAft>
            </a:pPr>
            <a:r>
              <a:rPr sz="3600" b="1" spc="-80">
                <a:solidFill>
                  <a:schemeClr val="tx1"/>
                </a:solidFill>
                <a:latin typeface="+mj-lt"/>
              </a:rPr>
              <a:t>EVERYTHING.</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02 / 10</a:t>
            </a:r>
          </a:p>
        </p:txBody>
      </p:sp>
      <p:sp>
        <p:nvSpPr>
          <p:cNvPr id="5" name="!!Progress"/>
          <p:cNvSpPr/>
          <p:nvPr/>
        </p:nvSpPr>
        <p:spPr>
          <a:xfrm>
            <a:off x="594360" y="6462979"/>
            <a:ext cx="2200046"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Importance of a robust risk assessment</a:t>
            </a:r>
          </a:p>
        </p:txBody>
      </p:sp>
      <p:sp>
        <p:nvSpPr>
          <p:cNvPr id="7" name="Headline B"/>
          <p:cNvSpPr txBox="1"/>
          <p:nvPr/>
        </p:nvSpPr>
        <p:spPr>
          <a:xfrm>
            <a:off x="594360" y="2514600"/>
            <a:ext cx="5120640" cy="1097280"/>
          </a:xfrm>
          <a:prstGeom prst="rect">
            <a:avLst/>
          </a:prstGeom>
          <a:noFill/>
        </p:spPr>
        <p:txBody>
          <a:bodyPr wrap="square" anchor="t" lIns="0" rIns="0" tIns="0" bIns="0"/>
          <a:lstStyle/>
          <a:p>
            <a:pPr algn="l">
              <a:lnSpc>
                <a:spcPct val="88000"/>
              </a:lnSpc>
              <a:spcAft>
                <a:spcPts val="0"/>
              </a:spcAft>
            </a:pPr>
            <a:r>
              <a:rPr sz="3600" b="1" spc="-80">
                <a:solidFill>
                  <a:schemeClr val="accent1"/>
                </a:solidFill>
                <a:latin typeface="+mj-lt"/>
              </a:rPr>
              <a:t>YOU NEED TO KNOW</a:t>
            </a:r>
          </a:p>
          <a:p>
            <a:pPr algn="l">
              <a:lnSpc>
                <a:spcPct val="88000"/>
              </a:lnSpc>
              <a:spcAft>
                <a:spcPts val="0"/>
              </a:spcAft>
            </a:pPr>
            <a:r>
              <a:rPr sz="3600" b="1" spc="-80">
                <a:solidFill>
                  <a:schemeClr val="accent1"/>
                </a:solidFill>
                <a:latin typeface="+mj-lt"/>
              </a:rPr>
              <a:t>WHAT MATTERS.</a:t>
            </a:r>
          </a:p>
        </p:txBody>
      </p:sp>
      <p:sp>
        <p:nvSpPr>
          <p:cNvPr id="8" name="Support"/>
          <p:cNvSpPr txBox="1"/>
          <p:nvPr/>
        </p:nvSpPr>
        <p:spPr>
          <a:xfrm>
            <a:off x="594360" y="4160520"/>
            <a:ext cx="4206240" cy="822960"/>
          </a:xfrm>
          <a:prstGeom prst="rect">
            <a:avLst/>
          </a:prstGeom>
          <a:noFill/>
        </p:spPr>
        <p:txBody>
          <a:bodyPr wrap="square" anchor="t" lIns="0" rIns="0" tIns="0" bIns="0"/>
          <a:lstStyle/>
          <a:p>
            <a:pPr algn="l">
              <a:lnSpc>
                <a:spcPct val="115000"/>
              </a:lnSpc>
              <a:spcAft>
                <a:spcPts val="0"/>
              </a:spcAft>
            </a:pPr>
            <a:r>
              <a:rPr sz="1400" b="0">
                <a:solidFill>
                  <a:srgbClr val="5E6778"/>
                </a:solidFill>
                <a:latin typeface="+mn-lt"/>
              </a:rPr>
              <a:t>A strong risk assessment establishes priorities and determines where audit effort should focus.</a:t>
            </a:r>
          </a:p>
        </p:txBody>
      </p:sp>
      <p:sp>
        <p:nvSpPr>
          <p:cNvPr id="9" name="Risk / Orbit"/>
          <p:cNvSpPr/>
          <p:nvPr/>
        </p:nvSpPr>
        <p:spPr>
          <a:xfrm>
            <a:off x="7498080" y="2103120"/>
            <a:ext cx="2834640" cy="2834640"/>
          </a:xfrm>
          <a:prstGeom prst="ellipse">
            <a:avLst/>
          </a:prstGeom>
          <a:noFill/>
          <a:ln w="12700">
            <a:solidFill>
              <a:srgbClr val="D5D2C8"/>
            </a:solidFill>
          </a:ln>
          <a:effectLst/>
        </p:spPr>
        <p:txBody>
          <a:bodyPr rtlCol="0" anchor="ctr" lIns="0" rIns="0" tIns="0" bIns="0"/>
          <a:lstStyle/>
          <a:p>
            <a:pPr algn="ctr"/>
          </a:p>
        </p:txBody>
      </p:sp>
      <p:sp>
        <p:nvSpPr>
          <p:cNvPr id="10" name="Risk / Core"/>
          <p:cNvSpPr/>
          <p:nvPr/>
        </p:nvSpPr>
        <p:spPr>
          <a:xfrm>
            <a:off x="8092440" y="2697480"/>
            <a:ext cx="1645920" cy="1645920"/>
          </a:xfrm>
          <a:prstGeom prst="ellipse">
            <a:avLst/>
          </a:prstGeom>
          <a:solidFill>
            <a:schemeClr val="tx1"/>
          </a:solidFill>
          <a:ln>
            <a:noFill/>
          </a:ln>
          <a:effectLst/>
        </p:spPr>
        <p:txBody>
          <a:bodyPr rtlCol="0" anchor="ctr" lIns="0" rIns="0" tIns="0" bIns="0" wrap="square"/>
          <a:lstStyle/>
          <a:p>
            <a:pPr algn="ctr">
              <a:spcAft>
                <a:spcPts val="0"/>
              </a:spcAft>
            </a:pPr>
            <a:r>
              <a:rPr sz="2200" b="1" spc="60">
                <a:solidFill>
                  <a:schemeClr val="bg1"/>
                </a:solidFill>
                <a:latin typeface="+mj-lt"/>
              </a:rPr>
              <a:t>RISK</a:t>
            </a:r>
          </a:p>
          <a:p>
            <a:pPr algn="ctr">
              <a:spcAft>
                <a:spcPts val="0"/>
              </a:spcAft>
            </a:pPr>
            <a:r>
              <a:rPr sz="750" b="1" spc="160">
                <a:solidFill>
                  <a:schemeClr val="accent3"/>
                </a:solidFill>
                <a:latin typeface="+mn-lt"/>
              </a:rPr>
              <a:t>ASSESSMENT</a:t>
            </a:r>
          </a:p>
        </p:txBody>
      </p:sp>
      <p:cxnSp>
        <p:nvCxnSpPr>
          <p:cNvPr id="11" name="Foundation / Spoke"/>
          <p:cNvCxnSpPr/>
          <p:nvPr/>
        </p:nvCxnSpPr>
        <p:spPr>
          <a:xfrm flipH="1" flipV="1">
            <a:off x="7913203" y="2518243"/>
            <a:ext cx="420276" cy="420276"/>
          </a:xfrm>
          <a:prstGeom prst="line">
            <a:avLst/>
          </a:prstGeom>
          <a:ln w="19050">
            <a:solidFill>
              <a:schemeClr val="accent1"/>
            </a:solidFill>
          </a:ln>
        </p:spPr>
      </p:cxnSp>
      <p:sp>
        <p:nvSpPr>
          <p:cNvPr id="12" name="Foundation / Point"/>
          <p:cNvSpPr/>
          <p:nvPr/>
        </p:nvSpPr>
        <p:spPr>
          <a:xfrm>
            <a:off x="7721179" y="2326219"/>
            <a:ext cx="384048" cy="384048"/>
          </a:xfrm>
          <a:prstGeom prst="ellipse">
            <a:avLst/>
          </a:prstGeom>
          <a:solidFill>
            <a:schemeClr val="accent1"/>
          </a:solidFill>
          <a:ln w="25400">
            <a:solidFill>
              <a:schemeClr val="bg2"/>
            </a:solidFill>
          </a:ln>
          <a:effectLst/>
        </p:spPr>
        <p:txBody>
          <a:bodyPr rtlCol="0" anchor="ctr" lIns="0" rIns="0" tIns="0" bIns="0" wrap="square"/>
          <a:lstStyle/>
          <a:p>
            <a:pPr algn="ctr">
              <a:spcAft>
                <a:spcPts val="0"/>
              </a:spcAft>
            </a:pPr>
            <a:r>
              <a:rPr sz="900" b="1">
                <a:solidFill>
                  <a:schemeClr val="bg1"/>
                </a:solidFill>
                <a:latin typeface="+mn-lt"/>
              </a:rPr>
              <a:t>01</a:t>
            </a:r>
          </a:p>
        </p:txBody>
      </p:sp>
      <p:sp>
        <p:nvSpPr>
          <p:cNvPr id="13" name="Foundation / Label"/>
          <p:cNvSpPr txBox="1"/>
          <p:nvPr/>
        </p:nvSpPr>
        <p:spPr>
          <a:xfrm>
            <a:off x="6172200" y="1143000"/>
            <a:ext cx="1874520" cy="1097280"/>
          </a:xfrm>
          <a:prstGeom prst="rect">
            <a:avLst/>
          </a:prstGeom>
          <a:noFill/>
        </p:spPr>
        <p:txBody>
          <a:bodyPr wrap="square" anchor="b" lIns="0" rIns="0" tIns="0" bIns="0"/>
          <a:lstStyle/>
          <a:p>
            <a:pPr algn="r">
              <a:lnSpc>
                <a:spcPct val="112000"/>
              </a:lnSpc>
              <a:spcAft>
                <a:spcPts val="300"/>
              </a:spcAft>
            </a:pPr>
            <a:r>
              <a:rPr sz="1500" b="1" spc="20">
                <a:solidFill>
                  <a:schemeClr val="tx1"/>
                </a:solidFill>
                <a:latin typeface="+mj-lt"/>
              </a:rPr>
              <a:t>FOUNDATION</a:t>
            </a:r>
          </a:p>
          <a:p>
            <a:pPr algn="r">
              <a:lnSpc>
                <a:spcPct val="112000"/>
              </a:lnSpc>
              <a:spcAft>
                <a:spcPts val="300"/>
              </a:spcAft>
            </a:pPr>
            <a:r>
              <a:rPr sz="1100" b="0">
                <a:solidFill>
                  <a:srgbClr val="5E6778"/>
                </a:solidFill>
                <a:latin typeface="+mn-lt"/>
              </a:rPr>
              <a:t>Creates the top-down, risk-based approach.</a:t>
            </a:r>
          </a:p>
        </p:txBody>
      </p:sp>
      <p:cxnSp>
        <p:nvCxnSpPr>
          <p:cNvPr id="14" name="Focus / Spoke"/>
          <p:cNvCxnSpPr/>
          <p:nvPr/>
        </p:nvCxnSpPr>
        <p:spPr>
          <a:xfrm flipV="1">
            <a:off x="9497321" y="2518243"/>
            <a:ext cx="420276" cy="420276"/>
          </a:xfrm>
          <a:prstGeom prst="line">
            <a:avLst/>
          </a:prstGeom>
          <a:ln w="19050">
            <a:solidFill>
              <a:schemeClr val="accent1"/>
            </a:solidFill>
          </a:ln>
        </p:spPr>
      </p:cxnSp>
      <p:sp>
        <p:nvSpPr>
          <p:cNvPr id="15" name="Focus / Point"/>
          <p:cNvSpPr/>
          <p:nvPr/>
        </p:nvSpPr>
        <p:spPr>
          <a:xfrm>
            <a:off x="9725573" y="2326219"/>
            <a:ext cx="384048" cy="384048"/>
          </a:xfrm>
          <a:prstGeom prst="ellipse">
            <a:avLst/>
          </a:prstGeom>
          <a:solidFill>
            <a:schemeClr val="accent1"/>
          </a:solidFill>
          <a:ln w="25400">
            <a:solidFill>
              <a:schemeClr val="bg2"/>
            </a:solidFill>
          </a:ln>
          <a:effectLst/>
        </p:spPr>
        <p:txBody>
          <a:bodyPr rtlCol="0" anchor="ctr" lIns="0" rIns="0" tIns="0" bIns="0" wrap="square"/>
          <a:lstStyle/>
          <a:p>
            <a:pPr algn="ctr">
              <a:spcAft>
                <a:spcPts val="0"/>
              </a:spcAft>
            </a:pPr>
            <a:r>
              <a:rPr sz="900" b="1">
                <a:solidFill>
                  <a:schemeClr val="bg1"/>
                </a:solidFill>
                <a:latin typeface="+mn-lt"/>
              </a:rPr>
              <a:t>02</a:t>
            </a:r>
          </a:p>
        </p:txBody>
      </p:sp>
      <p:sp>
        <p:nvSpPr>
          <p:cNvPr id="16" name="Focus / Label"/>
          <p:cNvSpPr txBox="1"/>
          <p:nvPr/>
        </p:nvSpPr>
        <p:spPr>
          <a:xfrm>
            <a:off x="9738360" y="1143000"/>
            <a:ext cx="1874520" cy="1097280"/>
          </a:xfrm>
          <a:prstGeom prst="rect">
            <a:avLst/>
          </a:prstGeom>
          <a:noFill/>
        </p:spPr>
        <p:txBody>
          <a:bodyPr wrap="square" anchor="b" lIns="0" rIns="0" tIns="0" bIns="0"/>
          <a:lstStyle/>
          <a:p>
            <a:pPr algn="l">
              <a:lnSpc>
                <a:spcPct val="112000"/>
              </a:lnSpc>
              <a:spcAft>
                <a:spcPts val="300"/>
              </a:spcAft>
            </a:pPr>
            <a:r>
              <a:rPr sz="1500" b="1" spc="20">
                <a:solidFill>
                  <a:schemeClr val="tx1"/>
                </a:solidFill>
                <a:latin typeface="+mj-lt"/>
              </a:rPr>
              <a:t>FOCUS</a:t>
            </a:r>
          </a:p>
          <a:p>
            <a:pPr algn="l">
              <a:lnSpc>
                <a:spcPct val="112000"/>
              </a:lnSpc>
              <a:spcAft>
                <a:spcPts val="300"/>
              </a:spcAft>
            </a:pPr>
            <a:r>
              <a:rPr sz="1100" b="0">
                <a:solidFill>
                  <a:srgbClr val="5E6778"/>
                </a:solidFill>
                <a:latin typeface="+mn-lt"/>
              </a:rPr>
              <a:t>Directs effort toward the systems and controls that matter.</a:t>
            </a:r>
          </a:p>
        </p:txBody>
      </p:sp>
      <p:cxnSp>
        <p:nvCxnSpPr>
          <p:cNvPr id="17" name="Defensibility / Spoke"/>
          <p:cNvCxnSpPr/>
          <p:nvPr/>
        </p:nvCxnSpPr>
        <p:spPr>
          <a:xfrm>
            <a:off x="9497321" y="4102361"/>
            <a:ext cx="420276" cy="420276"/>
          </a:xfrm>
          <a:prstGeom prst="line">
            <a:avLst/>
          </a:prstGeom>
          <a:ln w="19050">
            <a:solidFill>
              <a:schemeClr val="accent1"/>
            </a:solidFill>
          </a:ln>
        </p:spPr>
      </p:cxnSp>
      <p:sp>
        <p:nvSpPr>
          <p:cNvPr id="18" name="Defensibility / Point"/>
          <p:cNvSpPr/>
          <p:nvPr/>
        </p:nvSpPr>
        <p:spPr>
          <a:xfrm>
            <a:off x="9725573" y="4330613"/>
            <a:ext cx="384048" cy="384048"/>
          </a:xfrm>
          <a:prstGeom prst="ellipse">
            <a:avLst/>
          </a:prstGeom>
          <a:solidFill>
            <a:schemeClr val="accent1"/>
          </a:solidFill>
          <a:ln w="25400">
            <a:solidFill>
              <a:schemeClr val="bg2"/>
            </a:solidFill>
          </a:ln>
          <a:effectLst/>
        </p:spPr>
        <p:txBody>
          <a:bodyPr rtlCol="0" anchor="ctr" lIns="0" rIns="0" tIns="0" bIns="0" wrap="square"/>
          <a:lstStyle/>
          <a:p>
            <a:pPr algn="ctr">
              <a:spcAft>
                <a:spcPts val="0"/>
              </a:spcAft>
            </a:pPr>
            <a:r>
              <a:rPr sz="900" b="1">
                <a:solidFill>
                  <a:schemeClr val="bg1"/>
                </a:solidFill>
                <a:latin typeface="+mn-lt"/>
              </a:rPr>
              <a:t>03</a:t>
            </a:r>
          </a:p>
        </p:txBody>
      </p:sp>
      <p:sp>
        <p:nvSpPr>
          <p:cNvPr id="19" name="Defensibility / Label"/>
          <p:cNvSpPr txBox="1"/>
          <p:nvPr/>
        </p:nvSpPr>
        <p:spPr>
          <a:xfrm>
            <a:off x="9738360" y="4709160"/>
            <a:ext cx="1874520" cy="1097280"/>
          </a:xfrm>
          <a:prstGeom prst="rect">
            <a:avLst/>
          </a:prstGeom>
          <a:noFill/>
        </p:spPr>
        <p:txBody>
          <a:bodyPr wrap="square" anchor="t" lIns="0" rIns="0" tIns="0" bIns="0"/>
          <a:lstStyle/>
          <a:p>
            <a:pPr algn="l">
              <a:lnSpc>
                <a:spcPct val="112000"/>
              </a:lnSpc>
              <a:spcAft>
                <a:spcPts val="300"/>
              </a:spcAft>
            </a:pPr>
            <a:r>
              <a:rPr sz="1500" b="1" spc="20">
                <a:solidFill>
                  <a:schemeClr val="tx1"/>
                </a:solidFill>
                <a:latin typeface="+mj-lt"/>
              </a:rPr>
              <a:t>DEFENSIBILITY</a:t>
            </a:r>
          </a:p>
          <a:p>
            <a:pPr algn="l">
              <a:lnSpc>
                <a:spcPct val="112000"/>
              </a:lnSpc>
              <a:spcAft>
                <a:spcPts val="300"/>
              </a:spcAft>
            </a:pPr>
            <a:r>
              <a:rPr sz="1100" b="0">
                <a:solidFill>
                  <a:srgbClr val="5E6778"/>
                </a:solidFill>
                <a:latin typeface="+mn-lt"/>
              </a:rPr>
              <a:t>Explains why something is in scope.</a:t>
            </a:r>
          </a:p>
        </p:txBody>
      </p:sp>
      <p:cxnSp>
        <p:nvCxnSpPr>
          <p:cNvPr id="20" name="Control / Spoke"/>
          <p:cNvCxnSpPr/>
          <p:nvPr/>
        </p:nvCxnSpPr>
        <p:spPr>
          <a:xfrm flipH="1">
            <a:off x="7913203" y="4102361"/>
            <a:ext cx="420276" cy="420276"/>
          </a:xfrm>
          <a:prstGeom prst="line">
            <a:avLst/>
          </a:prstGeom>
          <a:ln w="19050">
            <a:solidFill>
              <a:schemeClr val="accent1"/>
            </a:solidFill>
          </a:ln>
        </p:spPr>
      </p:cxnSp>
      <p:sp>
        <p:nvSpPr>
          <p:cNvPr id="21" name="Control / Point"/>
          <p:cNvSpPr/>
          <p:nvPr/>
        </p:nvSpPr>
        <p:spPr>
          <a:xfrm>
            <a:off x="7721179" y="4330613"/>
            <a:ext cx="384048" cy="384048"/>
          </a:xfrm>
          <a:prstGeom prst="ellipse">
            <a:avLst/>
          </a:prstGeom>
          <a:solidFill>
            <a:schemeClr val="accent1"/>
          </a:solidFill>
          <a:ln w="25400">
            <a:solidFill>
              <a:schemeClr val="bg2"/>
            </a:solidFill>
          </a:ln>
          <a:effectLst/>
        </p:spPr>
        <p:txBody>
          <a:bodyPr rtlCol="0" anchor="ctr" lIns="0" rIns="0" tIns="0" bIns="0" wrap="square"/>
          <a:lstStyle/>
          <a:p>
            <a:pPr algn="ctr">
              <a:spcAft>
                <a:spcPts val="0"/>
              </a:spcAft>
            </a:pPr>
            <a:r>
              <a:rPr sz="900" b="1">
                <a:solidFill>
                  <a:schemeClr val="bg1"/>
                </a:solidFill>
                <a:latin typeface="+mn-lt"/>
              </a:rPr>
              <a:t>04</a:t>
            </a:r>
          </a:p>
        </p:txBody>
      </p:sp>
      <p:sp>
        <p:nvSpPr>
          <p:cNvPr id="22" name="Control / Label"/>
          <p:cNvSpPr txBox="1"/>
          <p:nvPr/>
        </p:nvSpPr>
        <p:spPr>
          <a:xfrm>
            <a:off x="6172200" y="4709160"/>
            <a:ext cx="1874520" cy="1097280"/>
          </a:xfrm>
          <a:prstGeom prst="rect">
            <a:avLst/>
          </a:prstGeom>
          <a:noFill/>
        </p:spPr>
        <p:txBody>
          <a:bodyPr wrap="square" anchor="t" lIns="0" rIns="0" tIns="0" bIns="0"/>
          <a:lstStyle/>
          <a:p>
            <a:pPr algn="r">
              <a:lnSpc>
                <a:spcPct val="112000"/>
              </a:lnSpc>
              <a:spcAft>
                <a:spcPts val="300"/>
              </a:spcAft>
            </a:pPr>
            <a:r>
              <a:rPr sz="1500" b="1" spc="20">
                <a:solidFill>
                  <a:schemeClr val="tx1"/>
                </a:solidFill>
                <a:latin typeface="+mj-lt"/>
              </a:rPr>
              <a:t>CONTROL</a:t>
            </a:r>
          </a:p>
          <a:p>
            <a:pPr algn="r">
              <a:lnSpc>
                <a:spcPct val="112000"/>
              </a:lnSpc>
              <a:spcAft>
                <a:spcPts val="300"/>
              </a:spcAft>
            </a:pPr>
            <a:r>
              <a:rPr sz="1100" b="0">
                <a:solidFill>
                  <a:srgbClr val="5E6778"/>
                </a:solidFill>
                <a:latin typeface="+mn-lt"/>
              </a:rPr>
              <a:t>Connects risk to the controls that need testing.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10" presetClass="entr" presetSubtype="0" fill="hold" grpId="0" nodeType="clickEffect">
                                  <p:stCondLst>
                                    <p:cond delay="0"/>
                                  </p:stCondLst>
                                  <p:childTnLst>
                                    <p:set>
                                      <p:cBhvr>
                                        <p:cTn id="5" dur="1" fill="hold">
                                          <p:stCondLst>
                                            <p:cond delay="0"/>
                                          </p:stCondLst>
                                        </p:cTn>
                                        <p:tgtEl>
                                          <p:spTgt spid="7"/>
                                        </p:tgtEl>
                                        <p:attrNameLst>
                                          <p:attrName>style.visibility</p:attrName>
                                        </p:attrNameLst>
                                      </p:cBhvr>
                                      <p:to>
                                        <p:strVal val="visible"/>
                                      </p:to>
                                    </p:set>
                                    <p:animEffect transition="in" filter="fade">
                                      <p:cBhvr>
                                        <p:cTn id="6" dur="600"/>
                                        <p:tgtEl>
                                          <p:spTgt spid="7"/>
                                        </p:tgtEl>
                                      </p:cBhvr>
                                    </p:animEffect>
                                  </p:childTnLst>
                                </p:cTn>
                              </p:par>
                              <p:par>
                                <p:cTn id="10" presetID="10" presetClass="entr" presetSubtype="0" fill="hold" grpId="0" nodeType="withEffect">
                                  <p:stCondLst>
                                    <p:cond delay="2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700"/>
                                        <p:tgtEl>
                                          <p:spTgt spid="9"/>
                                        </p:tgtEl>
                                      </p:cBhvr>
                                    </p:animEffect>
                                  </p:childTnLst>
                                </p:cTn>
                              </p:par>
                              <p:par>
                                <p:cTn id="13" presetID="10" presetClass="entr" presetSubtype="0" fill="hold" grpId="0" nodeType="withEffect">
                                  <p:stCondLst>
                                    <p:cond delay="3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8"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400"/>
                                        <p:tgtEl>
                                          <p:spTgt spid="11"/>
                                        </p:tgtEl>
                                      </p:cBhvr>
                                    </p:animEffect>
                                  </p:childTnLst>
                                </p:cTn>
                              </p:par>
                              <p:par>
                                <p:cTn id="21" presetID="10" presetClass="entr" presetSubtype="0" fill="hold" grpId="0" nodeType="withEffect">
                                  <p:stCondLst>
                                    <p:cond delay="1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400"/>
                                        <p:tgtEl>
                                          <p:spTgt spid="12"/>
                                        </p:tgtEl>
                                      </p:cBhvr>
                                    </p:animEffect>
                                  </p:childTnLst>
                                </p:cTn>
                              </p:par>
                              <p:par>
                                <p:cTn id="24" presetID="10" presetClass="entr" presetSubtype="0" fill="hold" grpId="0" nodeType="withEffect">
                                  <p:stCondLst>
                                    <p:cond delay="25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9" presetID="10"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400"/>
                                        <p:tgtEl>
                                          <p:spTgt spid="14"/>
                                        </p:tgtEl>
                                      </p:cBhvr>
                                    </p:animEffect>
                                  </p:childTnLst>
                                </p:cTn>
                              </p:par>
                              <p:par>
                                <p:cTn id="32" presetID="10" presetClass="entr" presetSubtype="0" fill="hold" grpId="0" nodeType="withEffect">
                                  <p:stCondLst>
                                    <p:cond delay="15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400"/>
                                        <p:tgtEl>
                                          <p:spTgt spid="15"/>
                                        </p:tgtEl>
                                      </p:cBhvr>
                                    </p:animEffect>
                                  </p:childTnLst>
                                </p:cTn>
                              </p:par>
                              <p:par>
                                <p:cTn id="35" presetID="10" presetClass="entr" presetSubtype="0" fill="hold" grpId="0" nodeType="withEffect">
                                  <p:stCondLst>
                                    <p:cond delay="25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40"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400"/>
                                        <p:tgtEl>
                                          <p:spTgt spid="17"/>
                                        </p:tgtEl>
                                      </p:cBhvr>
                                    </p:animEffect>
                                  </p:childTnLst>
                                </p:cTn>
                              </p:par>
                              <p:par>
                                <p:cTn id="43" presetID="10" presetClass="entr" presetSubtype="0" fill="hold" grpId="0" nodeType="withEffect">
                                  <p:stCondLst>
                                    <p:cond delay="15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400"/>
                                        <p:tgtEl>
                                          <p:spTgt spid="18"/>
                                        </p:tgtEl>
                                      </p:cBhvr>
                                    </p:animEffect>
                                  </p:childTnLst>
                                </p:cTn>
                              </p:par>
                              <p:par>
                                <p:cTn id="46" presetID="10" presetClass="entr" presetSubtype="0" fill="hold" grpId="0" nodeType="withEffect">
                                  <p:stCondLst>
                                    <p:cond delay="25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51"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400"/>
                                        <p:tgtEl>
                                          <p:spTgt spid="20"/>
                                        </p:tgtEl>
                                      </p:cBhvr>
                                    </p:animEffect>
                                  </p:childTnLst>
                                </p:cTn>
                              </p:par>
                              <p:par>
                                <p:cTn id="54" presetID="10" presetClass="entr" presetSubtype="0" fill="hold" grpId="0" nodeType="withEffect">
                                  <p:stCondLst>
                                    <p:cond delay="15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400"/>
                                        <p:tgtEl>
                                          <p:spTgt spid="21"/>
                                        </p:tgtEl>
                                      </p:cBhvr>
                                    </p:animEffect>
                                  </p:childTnLst>
                                </p:cTn>
                              </p:par>
                              <p:par>
                                <p:cTn id="57" presetID="10" presetClass="entr" presetSubtype="0" fill="hold" grpId="0" nodeType="withEffect">
                                  <p:stCondLst>
                                    <p:cond delay="25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5" grpId="0" animBg="1"/>
      <p:bldP spid="16" grpId="0" animBg="1"/>
      <p:bldP spid="18" grpId="0" animBg="1"/>
      <p:bldP spid="19" grpId="0" animBg="1"/>
      <p:bldP spid="21" grpId="0" animBg="1"/>
      <p:bldP spid="22" grpId="0" animBg="1"/>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03  ·  The SOX system</a:t>
            </a:r>
          </a:p>
        </p:txBody>
      </p:sp>
      <p:sp>
        <p:nvSpPr>
          <p:cNvPr id="3" name="Headline"/>
          <p:cNvSpPr>
            <a:spLocks noGrp="1"/>
          </p:cNvSpPr>
          <p:nvPr>
            <p:ph type="title"/>
          </p:nvPr>
        </p:nvSpPr>
        <p:spPr>
          <a:xfrm>
            <a:off x="594360" y="868680"/>
            <a:ext cx="8229600" cy="640080"/>
          </a:xfrm>
        </p:spPr>
        <p:txBody>
          <a:bodyPr wrap="square" anchor="t" lIns="0" rIns="0" tIns="0" bIns="0"/>
          <a:lstStyle/>
          <a:p>
            <a:pPr algn="l">
              <a:lnSpc>
                <a:spcPct val="88000"/>
              </a:lnSpc>
              <a:spcAft>
                <a:spcPts val="0"/>
              </a:spcAft>
            </a:pPr>
            <a:r>
              <a:rPr sz="4000" b="1" spc="-90">
                <a:solidFill>
                  <a:schemeClr val="tx1"/>
                </a:solidFill>
                <a:latin typeface="+mj-lt"/>
              </a:rPr>
              <a:t>SOX IS NOT A CHECKLIST.</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03 / 10</a:t>
            </a:r>
          </a:p>
        </p:txBody>
      </p:sp>
      <p:sp>
        <p:nvSpPr>
          <p:cNvPr id="5" name="!!Progress"/>
          <p:cNvSpPr/>
          <p:nvPr/>
        </p:nvSpPr>
        <p:spPr>
          <a:xfrm>
            <a:off x="594360" y="6462979"/>
            <a:ext cx="3300070"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SOX methodology overview, phases</a:t>
            </a:r>
          </a:p>
        </p:txBody>
      </p:sp>
      <p:sp>
        <p:nvSpPr>
          <p:cNvPr id="7" name="Headline B"/>
          <p:cNvSpPr txBox="1"/>
          <p:nvPr/>
        </p:nvSpPr>
        <p:spPr>
          <a:xfrm>
            <a:off x="594360" y="1417320"/>
            <a:ext cx="8229600" cy="640080"/>
          </a:xfrm>
          <a:prstGeom prst="rect">
            <a:avLst/>
          </a:prstGeom>
          <a:noFill/>
        </p:spPr>
        <p:txBody>
          <a:bodyPr wrap="square" anchor="t" lIns="0" rIns="0" tIns="0" bIns="0"/>
          <a:lstStyle/>
          <a:p>
            <a:pPr algn="l">
              <a:spcAft>
                <a:spcPts val="0"/>
              </a:spcAft>
            </a:pPr>
            <a:r>
              <a:rPr sz="4000" b="1" spc="-90">
                <a:solidFill>
                  <a:schemeClr val="accent1"/>
                </a:solidFill>
                <a:latin typeface="+mj-lt"/>
              </a:rPr>
              <a:t>IT IS A CONTROL SYSTEM.</a:t>
            </a:r>
          </a:p>
        </p:txBody>
      </p:sp>
      <p:sp>
        <p:nvSpPr>
          <p:cNvPr id="8" name="Support"/>
          <p:cNvSpPr txBox="1"/>
          <p:nvPr/>
        </p:nvSpPr>
        <p:spPr>
          <a:xfrm>
            <a:off x="9098280" y="914400"/>
            <a:ext cx="2496312" cy="1005840"/>
          </a:xfrm>
          <a:prstGeom prst="rect">
            <a:avLst/>
          </a:prstGeom>
          <a:noFill/>
        </p:spPr>
        <p:txBody>
          <a:bodyPr wrap="square" anchor="t" lIns="0" rIns="0" tIns="0" bIns="0"/>
          <a:lstStyle/>
          <a:p>
            <a:pPr algn="l">
              <a:lnSpc>
                <a:spcPct val="115000"/>
              </a:lnSpc>
              <a:spcAft>
                <a:spcPts val="0"/>
              </a:spcAft>
            </a:pPr>
            <a:r>
              <a:rPr sz="1150" b="0">
                <a:solidFill>
                  <a:srgbClr val="5E6778"/>
                </a:solidFill>
                <a:latin typeface="+mn-lt"/>
              </a:rPr>
              <a:t>Seven phases, one continuous path. Each phase depends on the one before it.</a:t>
            </a:r>
          </a:p>
        </p:txBody>
      </p:sp>
      <p:sp>
        <p:nvSpPr>
          <p:cNvPr id="9" name="Path / Track"/>
          <p:cNvSpPr/>
          <p:nvPr/>
        </p:nvSpPr>
        <p:spPr>
          <a:xfrm>
            <a:off x="594360" y="4046220"/>
            <a:ext cx="11000232" cy="45720"/>
          </a:xfrm>
          <a:prstGeom prst="rect">
            <a:avLst/>
          </a:prstGeom>
          <a:solidFill>
            <a:srgbClr val="D5D2C8"/>
          </a:solidFill>
          <a:ln>
            <a:noFill/>
          </a:ln>
          <a:effectLst/>
        </p:spPr>
        <p:txBody>
          <a:bodyPr rtlCol="0" anchor="ctr" lIns="0" rIns="0" tIns="0" bIns="0"/>
          <a:lstStyle/>
          <a:p>
            <a:pPr algn="ctr"/>
          </a:p>
        </p:txBody>
      </p:sp>
      <p:sp>
        <p:nvSpPr>
          <p:cNvPr id="10" name="Phase 01 / Name"/>
          <p:cNvSpPr txBox="1"/>
          <p:nvPr/>
        </p:nvSpPr>
        <p:spPr>
          <a:xfrm>
            <a:off x="594360"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01</a:t>
            </a:r>
          </a:p>
          <a:p>
            <a:pPr algn="l">
              <a:lnSpc>
                <a:spcPct val="95000"/>
              </a:lnSpc>
              <a:spcAft>
                <a:spcPts val="0"/>
              </a:spcAft>
            </a:pPr>
            <a:r>
              <a:rPr sz="1500" b="1" spc="10">
                <a:solidFill>
                  <a:schemeClr val="tx1"/>
                </a:solidFill>
                <a:latin typeface="+mj-lt"/>
              </a:rPr>
              <a:t>STRATEGY</a:t>
            </a:r>
          </a:p>
        </p:txBody>
      </p:sp>
      <p:sp>
        <p:nvSpPr>
          <p:cNvPr id="11" name="Phase 01 / Joint"/>
          <p:cNvSpPr/>
          <p:nvPr/>
        </p:nvSpPr>
        <p:spPr>
          <a:xfrm>
            <a:off x="530352"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12" name="Phase 01 / Segment"/>
          <p:cNvSpPr/>
          <p:nvPr/>
        </p:nvSpPr>
        <p:spPr>
          <a:xfrm>
            <a:off x="658368" y="4027932"/>
            <a:ext cx="1443446" cy="82296"/>
          </a:xfrm>
          <a:prstGeom prst="rect">
            <a:avLst/>
          </a:prstGeom>
          <a:solidFill>
            <a:schemeClr val="accent1"/>
          </a:solidFill>
          <a:ln>
            <a:noFill/>
          </a:ln>
          <a:effectLst/>
        </p:spPr>
        <p:txBody>
          <a:bodyPr rtlCol="0" anchor="ctr" lIns="0" rIns="0" tIns="0" bIns="0"/>
          <a:lstStyle/>
          <a:p>
            <a:pPr algn="ctr"/>
          </a:p>
        </p:txBody>
      </p:sp>
      <p:sp>
        <p:nvSpPr>
          <p:cNvPr id="13" name="Phase 01 / Description"/>
          <p:cNvSpPr txBox="1"/>
          <p:nvPr/>
        </p:nvSpPr>
        <p:spPr>
          <a:xfrm>
            <a:off x="594360"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Define what the SOX program should do for the company.</a:t>
            </a:r>
          </a:p>
        </p:txBody>
      </p:sp>
      <p:sp>
        <p:nvSpPr>
          <p:cNvPr id="14" name="Phase 02 / Name"/>
          <p:cNvSpPr txBox="1"/>
          <p:nvPr/>
        </p:nvSpPr>
        <p:spPr>
          <a:xfrm>
            <a:off x="2165822"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02</a:t>
            </a:r>
          </a:p>
          <a:p>
            <a:pPr algn="l">
              <a:lnSpc>
                <a:spcPct val="95000"/>
              </a:lnSpc>
              <a:spcAft>
                <a:spcPts val="0"/>
              </a:spcAft>
            </a:pPr>
            <a:r>
              <a:rPr sz="1500" b="1" spc="10">
                <a:solidFill>
                  <a:schemeClr val="tx1"/>
                </a:solidFill>
                <a:latin typeface="+mj-lt"/>
              </a:rPr>
              <a:t>RISK</a:t>
            </a:r>
          </a:p>
        </p:txBody>
      </p:sp>
      <p:sp>
        <p:nvSpPr>
          <p:cNvPr id="15" name="Phase 02 / Joint"/>
          <p:cNvSpPr/>
          <p:nvPr/>
        </p:nvSpPr>
        <p:spPr>
          <a:xfrm>
            <a:off x="2101814"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16" name="Phase 02 / Segment"/>
          <p:cNvSpPr/>
          <p:nvPr/>
        </p:nvSpPr>
        <p:spPr>
          <a:xfrm>
            <a:off x="2229830" y="4027932"/>
            <a:ext cx="1443446" cy="82296"/>
          </a:xfrm>
          <a:prstGeom prst="rect">
            <a:avLst/>
          </a:prstGeom>
          <a:solidFill>
            <a:schemeClr val="accent1"/>
          </a:solidFill>
          <a:ln>
            <a:noFill/>
          </a:ln>
          <a:effectLst/>
        </p:spPr>
        <p:txBody>
          <a:bodyPr rtlCol="0" anchor="ctr" lIns="0" rIns="0" tIns="0" bIns="0"/>
          <a:lstStyle/>
          <a:p>
            <a:pPr algn="ctr"/>
          </a:p>
        </p:txBody>
      </p:sp>
      <p:sp>
        <p:nvSpPr>
          <p:cNvPr id="17" name="Phase 02 / Description"/>
          <p:cNvSpPr txBox="1"/>
          <p:nvPr/>
        </p:nvSpPr>
        <p:spPr>
          <a:xfrm>
            <a:off x="2165822"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Connect risks to assertions. The key to rightsizing.</a:t>
            </a:r>
          </a:p>
        </p:txBody>
      </p:sp>
      <p:sp>
        <p:nvSpPr>
          <p:cNvPr id="18" name="Phase 03 / Name"/>
          <p:cNvSpPr txBox="1"/>
          <p:nvPr/>
        </p:nvSpPr>
        <p:spPr>
          <a:xfrm>
            <a:off x="3737283"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03</a:t>
            </a:r>
          </a:p>
          <a:p>
            <a:pPr algn="l">
              <a:lnSpc>
                <a:spcPct val="95000"/>
              </a:lnSpc>
              <a:spcAft>
                <a:spcPts val="0"/>
              </a:spcAft>
            </a:pPr>
            <a:r>
              <a:rPr sz="1500" b="1" spc="10">
                <a:solidFill>
                  <a:schemeClr val="tx1"/>
                </a:solidFill>
                <a:latin typeface="+mj-lt"/>
              </a:rPr>
              <a:t>ENTITY</a:t>
            </a:r>
          </a:p>
          <a:p>
            <a:pPr algn="l">
              <a:lnSpc>
                <a:spcPct val="95000"/>
              </a:lnSpc>
              <a:spcAft>
                <a:spcPts val="0"/>
              </a:spcAft>
            </a:pPr>
            <a:r>
              <a:rPr sz="1500" b="1" spc="10">
                <a:solidFill>
                  <a:schemeClr val="tx1"/>
                </a:solidFill>
                <a:latin typeface="+mj-lt"/>
              </a:rPr>
              <a:t>CONTROLS</a:t>
            </a:r>
          </a:p>
        </p:txBody>
      </p:sp>
      <p:sp>
        <p:nvSpPr>
          <p:cNvPr id="19" name="Phase 03 / Joint"/>
          <p:cNvSpPr/>
          <p:nvPr/>
        </p:nvSpPr>
        <p:spPr>
          <a:xfrm>
            <a:off x="3673275"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20" name="Phase 03 / Segment"/>
          <p:cNvSpPr/>
          <p:nvPr/>
        </p:nvSpPr>
        <p:spPr>
          <a:xfrm>
            <a:off x="3801291" y="4027932"/>
            <a:ext cx="1443446" cy="82296"/>
          </a:xfrm>
          <a:prstGeom prst="rect">
            <a:avLst/>
          </a:prstGeom>
          <a:solidFill>
            <a:schemeClr val="accent1"/>
          </a:solidFill>
          <a:ln>
            <a:noFill/>
          </a:ln>
          <a:effectLst/>
        </p:spPr>
        <p:txBody>
          <a:bodyPr rtlCol="0" anchor="ctr" lIns="0" rIns="0" tIns="0" bIns="0"/>
          <a:lstStyle/>
          <a:p>
            <a:pPr algn="ctr"/>
          </a:p>
        </p:txBody>
      </p:sp>
      <p:sp>
        <p:nvSpPr>
          <p:cNvPr id="21" name="Phase 03 / Description"/>
          <p:cNvSpPr txBox="1"/>
          <p:nvPr/>
        </p:nvSpPr>
        <p:spPr>
          <a:xfrm>
            <a:off x="3737283"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The company’s “insurance policy” against control failure.</a:t>
            </a:r>
          </a:p>
        </p:txBody>
      </p:sp>
      <p:sp>
        <p:nvSpPr>
          <p:cNvPr id="22" name="Phase 04 / Name"/>
          <p:cNvSpPr txBox="1"/>
          <p:nvPr/>
        </p:nvSpPr>
        <p:spPr>
          <a:xfrm>
            <a:off x="5308745"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04</a:t>
            </a:r>
          </a:p>
          <a:p>
            <a:pPr algn="l">
              <a:lnSpc>
                <a:spcPct val="95000"/>
              </a:lnSpc>
              <a:spcAft>
                <a:spcPts val="0"/>
              </a:spcAft>
            </a:pPr>
            <a:r>
              <a:rPr sz="1500" b="1" spc="10">
                <a:solidFill>
                  <a:schemeClr val="tx1"/>
                </a:solidFill>
                <a:latin typeface="+mj-lt"/>
              </a:rPr>
              <a:t>CONTROL</a:t>
            </a:r>
          </a:p>
          <a:p>
            <a:pPr algn="l">
              <a:lnSpc>
                <a:spcPct val="95000"/>
              </a:lnSpc>
              <a:spcAft>
                <a:spcPts val="0"/>
              </a:spcAft>
            </a:pPr>
            <a:r>
              <a:rPr sz="1500" b="1" spc="10">
                <a:solidFill>
                  <a:schemeClr val="tx1"/>
                </a:solidFill>
                <a:latin typeface="+mj-lt"/>
              </a:rPr>
              <a:t>SELECTION</a:t>
            </a:r>
          </a:p>
        </p:txBody>
      </p:sp>
      <p:sp>
        <p:nvSpPr>
          <p:cNvPr id="23" name="Phase 04 / Joint"/>
          <p:cNvSpPr/>
          <p:nvPr/>
        </p:nvSpPr>
        <p:spPr>
          <a:xfrm>
            <a:off x="5244737"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24" name="Phase 04 / Segment"/>
          <p:cNvSpPr/>
          <p:nvPr/>
        </p:nvSpPr>
        <p:spPr>
          <a:xfrm>
            <a:off x="5372753" y="4027932"/>
            <a:ext cx="1443446" cy="82296"/>
          </a:xfrm>
          <a:prstGeom prst="rect">
            <a:avLst/>
          </a:prstGeom>
          <a:solidFill>
            <a:schemeClr val="accent1"/>
          </a:solidFill>
          <a:ln>
            <a:noFill/>
          </a:ln>
          <a:effectLst/>
        </p:spPr>
        <p:txBody>
          <a:bodyPr rtlCol="0" anchor="ctr" lIns="0" rIns="0" tIns="0" bIns="0"/>
          <a:lstStyle/>
          <a:p>
            <a:pPr algn="ctr"/>
          </a:p>
        </p:txBody>
      </p:sp>
      <p:sp>
        <p:nvSpPr>
          <p:cNvPr id="25" name="Phase 04 / Description"/>
          <p:cNvSpPr txBox="1"/>
          <p:nvPr/>
        </p:nvSpPr>
        <p:spPr>
          <a:xfrm>
            <a:off x="5308745"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Choose the right mix: preventive, detective, automated, manual.</a:t>
            </a:r>
          </a:p>
        </p:txBody>
      </p:sp>
      <p:sp>
        <p:nvSpPr>
          <p:cNvPr id="26" name="Phase 05 / Name"/>
          <p:cNvSpPr txBox="1"/>
          <p:nvPr/>
        </p:nvSpPr>
        <p:spPr>
          <a:xfrm>
            <a:off x="6880207"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05</a:t>
            </a:r>
          </a:p>
          <a:p>
            <a:pPr algn="l">
              <a:lnSpc>
                <a:spcPct val="95000"/>
              </a:lnSpc>
              <a:spcAft>
                <a:spcPts val="0"/>
              </a:spcAft>
            </a:pPr>
            <a:r>
              <a:rPr sz="1500" b="1" spc="10">
                <a:solidFill>
                  <a:schemeClr val="tx1"/>
                </a:solidFill>
                <a:latin typeface="+mj-lt"/>
              </a:rPr>
              <a:t>TEST</a:t>
            </a:r>
          </a:p>
        </p:txBody>
      </p:sp>
      <p:sp>
        <p:nvSpPr>
          <p:cNvPr id="27" name="Phase 05 / Joint"/>
          <p:cNvSpPr/>
          <p:nvPr/>
        </p:nvSpPr>
        <p:spPr>
          <a:xfrm>
            <a:off x="6816199"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28" name="Phase 05 / Segment"/>
          <p:cNvSpPr/>
          <p:nvPr/>
        </p:nvSpPr>
        <p:spPr>
          <a:xfrm>
            <a:off x="6944215" y="4027932"/>
            <a:ext cx="1443446" cy="82296"/>
          </a:xfrm>
          <a:prstGeom prst="rect">
            <a:avLst/>
          </a:prstGeom>
          <a:solidFill>
            <a:schemeClr val="accent1"/>
          </a:solidFill>
          <a:ln>
            <a:noFill/>
          </a:ln>
          <a:effectLst/>
        </p:spPr>
        <p:txBody>
          <a:bodyPr rtlCol="0" anchor="ctr" lIns="0" rIns="0" tIns="0" bIns="0"/>
          <a:lstStyle/>
          <a:p>
            <a:pPr algn="ctr"/>
          </a:p>
        </p:txBody>
      </p:sp>
      <p:sp>
        <p:nvSpPr>
          <p:cNvPr id="29" name="Phase 05 / Description"/>
          <p:cNvSpPr txBox="1"/>
          <p:nvPr/>
        </p:nvSpPr>
        <p:spPr>
          <a:xfrm>
            <a:off x="6880207"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Test design and operating effectiveness of key controls.</a:t>
            </a:r>
          </a:p>
        </p:txBody>
      </p:sp>
      <p:sp>
        <p:nvSpPr>
          <p:cNvPr id="30" name="Phase 06 / Name"/>
          <p:cNvSpPr txBox="1"/>
          <p:nvPr/>
        </p:nvSpPr>
        <p:spPr>
          <a:xfrm>
            <a:off x="8451669"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06</a:t>
            </a:r>
          </a:p>
          <a:p>
            <a:pPr algn="l">
              <a:lnSpc>
                <a:spcPct val="95000"/>
              </a:lnSpc>
              <a:spcAft>
                <a:spcPts val="0"/>
              </a:spcAft>
            </a:pPr>
            <a:r>
              <a:rPr sz="1500" b="1" spc="10">
                <a:solidFill>
                  <a:schemeClr val="tx1"/>
                </a:solidFill>
                <a:latin typeface="+mj-lt"/>
              </a:rPr>
              <a:t>EVALUATE</a:t>
            </a:r>
          </a:p>
        </p:txBody>
      </p:sp>
      <p:sp>
        <p:nvSpPr>
          <p:cNvPr id="31" name="Phase 06 / Joint"/>
          <p:cNvSpPr/>
          <p:nvPr/>
        </p:nvSpPr>
        <p:spPr>
          <a:xfrm>
            <a:off x="8387661"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32" name="Phase 06 / Segment"/>
          <p:cNvSpPr/>
          <p:nvPr/>
        </p:nvSpPr>
        <p:spPr>
          <a:xfrm>
            <a:off x="8515677" y="4027932"/>
            <a:ext cx="1443446" cy="82296"/>
          </a:xfrm>
          <a:prstGeom prst="rect">
            <a:avLst/>
          </a:prstGeom>
          <a:solidFill>
            <a:schemeClr val="accent1"/>
          </a:solidFill>
          <a:ln>
            <a:noFill/>
          </a:ln>
          <a:effectLst/>
        </p:spPr>
        <p:txBody>
          <a:bodyPr rtlCol="0" anchor="ctr" lIns="0" rIns="0" tIns="0" bIns="0"/>
          <a:lstStyle/>
          <a:p>
            <a:pPr algn="ctr"/>
          </a:p>
        </p:txBody>
      </p:sp>
      <p:sp>
        <p:nvSpPr>
          <p:cNvPr id="33" name="Phase 06 / Description"/>
          <p:cNvSpPr txBox="1"/>
          <p:nvPr/>
        </p:nvSpPr>
        <p:spPr>
          <a:xfrm>
            <a:off x="8451669"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Assess whether deficiencies aggregate to a material weakness.</a:t>
            </a:r>
          </a:p>
        </p:txBody>
      </p:sp>
      <p:sp>
        <p:nvSpPr>
          <p:cNvPr id="34" name="Phase 07 / Name"/>
          <p:cNvSpPr txBox="1"/>
          <p:nvPr/>
        </p:nvSpPr>
        <p:spPr>
          <a:xfrm>
            <a:off x="10023130" y="2743200"/>
            <a:ext cx="1508760" cy="1097280"/>
          </a:xfrm>
          <a:prstGeom prst="rect">
            <a:avLst/>
          </a:prstGeom>
          <a:noFill/>
        </p:spPr>
        <p:txBody>
          <a:bodyPr wrap="square" anchor="b" lIns="0" rIns="0" tIns="0" bIns="0"/>
          <a:lstStyle/>
          <a:p>
            <a:pPr algn="l">
              <a:lnSpc>
                <a:spcPct val="95000"/>
              </a:lnSpc>
              <a:spcAft>
                <a:spcPts val="0"/>
              </a:spcAft>
            </a:pPr>
            <a:r>
              <a:rPr sz="900" b="1" spc="100">
                <a:solidFill>
                  <a:schemeClr val="accent1"/>
                </a:solidFill>
                <a:latin typeface="+mn-lt"/>
              </a:rPr>
              <a:t>07</a:t>
            </a:r>
          </a:p>
          <a:p>
            <a:pPr algn="l">
              <a:lnSpc>
                <a:spcPct val="95000"/>
              </a:lnSpc>
              <a:spcAft>
                <a:spcPts val="0"/>
              </a:spcAft>
            </a:pPr>
            <a:r>
              <a:rPr sz="1500" b="1" spc="10">
                <a:solidFill>
                  <a:schemeClr val="tx1"/>
                </a:solidFill>
                <a:latin typeface="+mj-lt"/>
              </a:rPr>
              <a:t>GOVERN</a:t>
            </a:r>
          </a:p>
        </p:txBody>
      </p:sp>
      <p:sp>
        <p:nvSpPr>
          <p:cNvPr id="35" name="Phase 07 / Joint"/>
          <p:cNvSpPr/>
          <p:nvPr/>
        </p:nvSpPr>
        <p:spPr>
          <a:xfrm>
            <a:off x="9959122" y="4005072"/>
            <a:ext cx="128016" cy="128016"/>
          </a:xfrm>
          <a:prstGeom prst="ellipse">
            <a:avLst/>
          </a:prstGeom>
          <a:solidFill>
            <a:schemeClr val="bg1"/>
          </a:solidFill>
          <a:ln w="12700">
            <a:solidFill>
              <a:schemeClr val="tx1"/>
            </a:solidFill>
          </a:ln>
          <a:effectLst/>
        </p:spPr>
        <p:txBody>
          <a:bodyPr rtlCol="0" anchor="ctr" lIns="0" rIns="0" tIns="0" bIns="0"/>
          <a:lstStyle/>
          <a:p>
            <a:pPr algn="ctr"/>
          </a:p>
        </p:txBody>
      </p:sp>
      <p:sp>
        <p:nvSpPr>
          <p:cNvPr id="36" name="Phase 07 / Segment"/>
          <p:cNvSpPr/>
          <p:nvPr/>
        </p:nvSpPr>
        <p:spPr>
          <a:xfrm>
            <a:off x="10087138" y="4027932"/>
            <a:ext cx="1443446" cy="82296"/>
          </a:xfrm>
          <a:prstGeom prst="rect">
            <a:avLst/>
          </a:prstGeom>
          <a:solidFill>
            <a:schemeClr val="accent1"/>
          </a:solidFill>
          <a:ln>
            <a:noFill/>
          </a:ln>
          <a:effectLst/>
        </p:spPr>
        <p:txBody>
          <a:bodyPr rtlCol="0" anchor="ctr" lIns="0" rIns="0" tIns="0" bIns="0"/>
          <a:lstStyle/>
          <a:p>
            <a:pPr algn="ctr"/>
          </a:p>
        </p:txBody>
      </p:sp>
      <p:sp>
        <p:nvSpPr>
          <p:cNvPr id="37" name="Phase 07 / Description"/>
          <p:cNvSpPr txBox="1"/>
          <p:nvPr/>
        </p:nvSpPr>
        <p:spPr>
          <a:xfrm>
            <a:off x="10023130" y="4389120"/>
            <a:ext cx="1417320" cy="1188720"/>
          </a:xfrm>
          <a:prstGeom prst="rect">
            <a:avLst/>
          </a:prstGeom>
          <a:noFill/>
        </p:spPr>
        <p:txBody>
          <a:bodyPr wrap="square" anchor="t" lIns="0" rIns="0" tIns="0" bIns="0"/>
          <a:lstStyle/>
          <a:p>
            <a:pPr algn="l">
              <a:lnSpc>
                <a:spcPct val="115000"/>
              </a:lnSpc>
              <a:spcAft>
                <a:spcPts val="0"/>
              </a:spcAft>
            </a:pPr>
            <a:r>
              <a:rPr sz="1100" b="0">
                <a:solidFill>
                  <a:srgbClr val="5E6778"/>
                </a:solidFill>
                <a:latin typeface="+mn-lt"/>
              </a:rPr>
              <a:t>Define oversight and where the program reports.</a:t>
            </a:r>
          </a:p>
        </p:txBody>
      </p:sp>
      <p:sp>
        <p:nvSpPr>
          <p:cNvPr id="38" name="Path / Controlled end"/>
          <p:cNvSpPr/>
          <p:nvPr/>
        </p:nvSpPr>
        <p:spPr>
          <a:xfrm>
            <a:off x="11448288" y="3922776"/>
            <a:ext cx="292608" cy="292608"/>
          </a:xfrm>
          <a:prstGeom prst="ellipse">
            <a:avLst/>
          </a:prstGeom>
          <a:solidFill>
            <a:schemeClr val="accent4"/>
          </a:solidFill>
          <a:ln w="25400">
            <a:solidFill>
              <a:schemeClr val="bg2"/>
            </a:solidFill>
          </a:ln>
          <a:effectLst/>
        </p:spPr>
        <p:txBody>
          <a:bodyPr rtlCol="0" anchor="ctr" lIns="0" rIns="0" tIns="0" bIns="0"/>
          <a:lstStyle/>
          <a:p>
            <a:pPr algn="ctr"/>
          </a:p>
        </p:txBody>
      </p:sp>
      <p:sp>
        <p:nvSpPr>
          <p:cNvPr id="39" name="Path / Signal"/>
          <p:cNvSpPr/>
          <p:nvPr/>
        </p:nvSpPr>
        <p:spPr>
          <a:xfrm>
            <a:off x="457200" y="3931920"/>
            <a:ext cx="274320" cy="274320"/>
          </a:xfrm>
          <a:prstGeom prst="ellipse">
            <a:avLst/>
          </a:prstGeom>
          <a:solidFill>
            <a:schemeClr val="bg1"/>
          </a:solidFill>
          <a:ln w="31750">
            <a:solidFill>
              <a:schemeClr val="accent1"/>
            </a:solidFill>
          </a:ln>
          <a:effectLst/>
        </p:spPr>
        <p:txBody>
          <a:bodyPr rtlCol="0" anchor="ctr" lIns="0" rIns="0" tIns="0" bIns="0"/>
          <a:lstStyle/>
          <a:p>
            <a:pPr algn="ct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22" presetClass="entr" presetSubtype="8" fill="hold" grpId="0" nodeType="clickEffect">
                                  <p:stCondLst>
                                    <p:cond delay="0"/>
                                  </p:stCondLst>
                                  <p:childTnLst>
                                    <p:set>
                                      <p:cBhvr>
                                        <p:cTn id="5" dur="1" fill="hold">
                                          <p:stCondLst>
                                            <p:cond delay="0"/>
                                          </p:stCondLst>
                                        </p:cTn>
                                        <p:tgtEl>
                                          <p:spTgt spid="12"/>
                                        </p:tgtEl>
                                        <p:attrNameLst>
                                          <p:attrName>style.visibility</p:attrName>
                                        </p:attrNameLst>
                                      </p:cBhvr>
                                      <p:to>
                                        <p:strVal val="visible"/>
                                      </p:to>
                                    </p:set>
                                    <p:animEffect transition="in" filter="wipe(left)">
                                      <p:cBhvr>
                                        <p:cTn id="6" dur="600"/>
                                        <p:tgtEl>
                                          <p:spTgt spid="12"/>
                                        </p:tgtEl>
                                      </p:cBhvr>
                                    </p:animEffect>
                                  </p:childTnLst>
                                </p:cTn>
                              </p:par>
                              <p:par>
                                <p:cTn id="9" presetID="0" presetClass="path" presetSubtype="0" accel="30000" decel="40000" fill="hold" grpId="0" nodeType="withEffect">
                                  <p:stCondLst>
                                    <p:cond delay="0"/>
                                  </p:stCondLst>
                                  <p:childTnLst>
                                    <p:animMotion origin="layout" path="M 0 0 L 0.12889 0.00000 E" pathEditMode="relative" rAng="0" ptsTypes="AA">
                                      <p:cBhvr>
                                        <p:cTn id="8" dur="600" fill="hold"/>
                                        <p:tgtEl>
                                          <p:spTgt spid="39"/>
                                        </p:tgtEl>
                                        <p:attrNameLst>
                                          <p:attrName>ppt_x</p:attrName>
                                          <p:attrName>ppt_y</p:attrName>
                                        </p:attrNameLst>
                                      </p:cBhvr>
                                      <p:rCtr x="0" y="0"/>
                                    </p:animMotion>
                                  </p:childTnLst>
                                </p:cTn>
                              </p:par>
                              <p:par>
                                <p:cTn id="12" presetID="10" presetClass="entr" presetSubtype="0" fill="hold" grpId="0" nodeType="withEffect">
                                  <p:stCondLst>
                                    <p:cond delay="3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7" presetID="22" presetClass="entr" presetSubtype="8"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600"/>
                                        <p:tgtEl>
                                          <p:spTgt spid="16"/>
                                        </p:tgtEl>
                                      </p:cBhvr>
                                    </p:animEffect>
                                  </p:childTnLst>
                                </p:cTn>
                              </p:par>
                              <p:par>
                                <p:cTn id="19" presetID="0" presetClass="path" presetSubtype="0" accel="30000" decel="40000" fill="hold" grpId="0" nodeType="withEffect">
                                  <p:stCondLst>
                                    <p:cond delay="0"/>
                                  </p:stCondLst>
                                  <p:childTnLst>
                                    <p:animMotion origin="layout" path="M 0 0 L 0.12889 0.00000 E" pathEditMode="relative" rAng="0" ptsTypes="AA">
                                      <p:cBhvr>
                                        <p:cTn id="18" dur="600" fill="hold"/>
                                        <p:tgtEl>
                                          <p:spTgt spid="39"/>
                                        </p:tgtEl>
                                        <p:attrNameLst>
                                          <p:attrName>ppt_x</p:attrName>
                                          <p:attrName>ppt_y</p:attrName>
                                        </p:attrNameLst>
                                      </p:cBhvr>
                                      <p:rCtr x="0" y="0"/>
                                    </p:animMotion>
                                  </p:childTnLst>
                                </p:cTn>
                              </p:par>
                              <p:par>
                                <p:cTn id="22" presetID="10" presetClass="entr" presetSubtype="0" fill="hold" grpId="0" nodeType="withEffect">
                                  <p:stCondLst>
                                    <p:cond delay="35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450"/>
                                        <p:tgtEl>
                                          <p:spTgt spid="17"/>
                                        </p:tgtEl>
                                      </p:cBhvr>
                                    </p:animEffect>
                                  </p:childTnLst>
                                </p:cTn>
                              </p:par>
                            </p:childTnLst>
                          </p:cTn>
                        </p:par>
                      </p:childTnLst>
                    </p:cTn>
                  </p:par>
                  <p:par>
                    <p:cTn id="23" fill="hold">
                      <p:stCondLst>
                        <p:cond delay="indefinite"/>
                      </p:stCondLst>
                      <p:childTnLst>
                        <p:par>
                          <p:cTn id="24" fill="hold">
                            <p:stCondLst>
                              <p:cond delay="0"/>
                            </p:stCondLst>
                            <p:childTnLst>
                              <p:par>
                                <p:cTn id="27"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600"/>
                                        <p:tgtEl>
                                          <p:spTgt spid="20"/>
                                        </p:tgtEl>
                                      </p:cBhvr>
                                    </p:animEffect>
                                  </p:childTnLst>
                                </p:cTn>
                              </p:par>
                              <p:par>
                                <p:cTn id="29" presetID="0" presetClass="path" presetSubtype="0" accel="30000" decel="40000" fill="hold" grpId="0" nodeType="withEffect">
                                  <p:stCondLst>
                                    <p:cond delay="0"/>
                                  </p:stCondLst>
                                  <p:childTnLst>
                                    <p:animMotion origin="layout" path="M 0 0 L 0.12889 0.00000 E" pathEditMode="relative" rAng="0" ptsTypes="AA">
                                      <p:cBhvr>
                                        <p:cTn id="28" dur="600" fill="hold"/>
                                        <p:tgtEl>
                                          <p:spTgt spid="39"/>
                                        </p:tgtEl>
                                        <p:attrNameLst>
                                          <p:attrName>ppt_x</p:attrName>
                                          <p:attrName>ppt_y</p:attrName>
                                        </p:attrNameLst>
                                      </p:cBhvr>
                                      <p:rCtr x="0" y="0"/>
                                    </p:animMotion>
                                  </p:childTnLst>
                                </p:cTn>
                              </p:par>
                              <p:par>
                                <p:cTn id="32" presetID="10" presetClass="entr" presetSubtype="0" fill="hold" grpId="0" nodeType="withEffect">
                                  <p:stCondLst>
                                    <p:cond delay="35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450"/>
                                        <p:tgtEl>
                                          <p:spTgt spid="21"/>
                                        </p:tgtEl>
                                      </p:cBhvr>
                                    </p:animEffect>
                                  </p:childTnLst>
                                </p:cTn>
                              </p:par>
                            </p:childTnLst>
                          </p:cTn>
                        </p:par>
                      </p:childTnLst>
                    </p:cTn>
                  </p:par>
                  <p:par>
                    <p:cTn id="33" fill="hold">
                      <p:stCondLst>
                        <p:cond delay="indefinite"/>
                      </p:stCondLst>
                      <p:childTnLst>
                        <p:par>
                          <p:cTn id="34" fill="hold">
                            <p:stCondLst>
                              <p:cond delay="0"/>
                            </p:stCondLst>
                            <p:childTnLst>
                              <p:par>
                                <p:cTn id="37" presetID="22" presetClass="entr" presetSubtype="8"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600"/>
                                        <p:tgtEl>
                                          <p:spTgt spid="24"/>
                                        </p:tgtEl>
                                      </p:cBhvr>
                                    </p:animEffect>
                                  </p:childTnLst>
                                </p:cTn>
                              </p:par>
                              <p:par>
                                <p:cTn id="39" presetID="0" presetClass="path" presetSubtype="0" accel="30000" decel="40000" fill="hold" grpId="0" nodeType="withEffect">
                                  <p:stCondLst>
                                    <p:cond delay="0"/>
                                  </p:stCondLst>
                                  <p:childTnLst>
                                    <p:animMotion origin="layout" path="M 0 0 L 0.12889 0.00000 E" pathEditMode="relative" rAng="0" ptsTypes="AA">
                                      <p:cBhvr>
                                        <p:cTn id="38" dur="600" fill="hold"/>
                                        <p:tgtEl>
                                          <p:spTgt spid="39"/>
                                        </p:tgtEl>
                                        <p:attrNameLst>
                                          <p:attrName>ppt_x</p:attrName>
                                          <p:attrName>ppt_y</p:attrName>
                                        </p:attrNameLst>
                                      </p:cBhvr>
                                      <p:rCtr x="0" y="0"/>
                                    </p:animMotion>
                                  </p:childTnLst>
                                </p:cTn>
                              </p:par>
                              <p:par>
                                <p:cTn id="42" presetID="10" presetClass="entr" presetSubtype="0" fill="hold" grpId="0" nodeType="withEffect">
                                  <p:stCondLst>
                                    <p:cond delay="3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450"/>
                                        <p:tgtEl>
                                          <p:spTgt spid="25"/>
                                        </p:tgtEl>
                                      </p:cBhvr>
                                    </p:animEffect>
                                  </p:childTnLst>
                                </p:cTn>
                              </p:par>
                            </p:childTnLst>
                          </p:cTn>
                        </p:par>
                      </p:childTnLst>
                    </p:cTn>
                  </p:par>
                  <p:par>
                    <p:cTn id="43" fill="hold">
                      <p:stCondLst>
                        <p:cond delay="indefinite"/>
                      </p:stCondLst>
                      <p:childTnLst>
                        <p:par>
                          <p:cTn id="44" fill="hold">
                            <p:stCondLst>
                              <p:cond delay="0"/>
                            </p:stCondLst>
                            <p:childTnLst>
                              <p:par>
                                <p:cTn id="47" presetID="22" presetClass="entr" presetSubtype="8"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600"/>
                                        <p:tgtEl>
                                          <p:spTgt spid="28"/>
                                        </p:tgtEl>
                                      </p:cBhvr>
                                    </p:animEffect>
                                  </p:childTnLst>
                                </p:cTn>
                              </p:par>
                              <p:par>
                                <p:cTn id="49" presetID="0" presetClass="path" presetSubtype="0" accel="30000" decel="40000" fill="hold" grpId="0" nodeType="withEffect">
                                  <p:stCondLst>
                                    <p:cond delay="0"/>
                                  </p:stCondLst>
                                  <p:childTnLst>
                                    <p:animMotion origin="layout" path="M 0 0 L 0.12889 0.00000 E" pathEditMode="relative" rAng="0" ptsTypes="AA">
                                      <p:cBhvr>
                                        <p:cTn id="48" dur="600" fill="hold"/>
                                        <p:tgtEl>
                                          <p:spTgt spid="39"/>
                                        </p:tgtEl>
                                        <p:attrNameLst>
                                          <p:attrName>ppt_x</p:attrName>
                                          <p:attrName>ppt_y</p:attrName>
                                        </p:attrNameLst>
                                      </p:cBhvr>
                                      <p:rCtr x="0" y="0"/>
                                    </p:animMotion>
                                  </p:childTnLst>
                                </p:cTn>
                              </p:par>
                              <p:par>
                                <p:cTn id="52" presetID="10" presetClass="entr" presetSubtype="0" fill="hold" grpId="0" nodeType="withEffect">
                                  <p:stCondLst>
                                    <p:cond delay="35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450"/>
                                        <p:tgtEl>
                                          <p:spTgt spid="29"/>
                                        </p:tgtEl>
                                      </p:cBhvr>
                                    </p:animEffect>
                                  </p:childTnLst>
                                </p:cTn>
                              </p:par>
                            </p:childTnLst>
                          </p:cTn>
                        </p:par>
                      </p:childTnLst>
                    </p:cTn>
                  </p:par>
                  <p:par>
                    <p:cTn id="53" fill="hold">
                      <p:stCondLst>
                        <p:cond delay="indefinite"/>
                      </p:stCondLst>
                      <p:childTnLst>
                        <p:par>
                          <p:cTn id="54" fill="hold">
                            <p:stCondLst>
                              <p:cond delay="0"/>
                            </p:stCondLst>
                            <p:childTnLst>
                              <p:par>
                                <p:cTn id="57" presetID="22" presetClass="entr" presetSubtype="8"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wipe(left)">
                                      <p:cBhvr>
                                        <p:cTn id="56" dur="600"/>
                                        <p:tgtEl>
                                          <p:spTgt spid="32"/>
                                        </p:tgtEl>
                                      </p:cBhvr>
                                    </p:animEffect>
                                  </p:childTnLst>
                                </p:cTn>
                              </p:par>
                              <p:par>
                                <p:cTn id="59" presetID="0" presetClass="path" presetSubtype="0" accel="30000" decel="40000" fill="hold" grpId="0" nodeType="withEffect">
                                  <p:stCondLst>
                                    <p:cond delay="0"/>
                                  </p:stCondLst>
                                  <p:childTnLst>
                                    <p:animMotion origin="layout" path="M 0 0 L 0.12889 0.00000 E" pathEditMode="relative" rAng="0" ptsTypes="AA">
                                      <p:cBhvr>
                                        <p:cTn id="58" dur="600" fill="hold"/>
                                        <p:tgtEl>
                                          <p:spTgt spid="39"/>
                                        </p:tgtEl>
                                        <p:attrNameLst>
                                          <p:attrName>ppt_x</p:attrName>
                                          <p:attrName>ppt_y</p:attrName>
                                        </p:attrNameLst>
                                      </p:cBhvr>
                                      <p:rCtr x="0" y="0"/>
                                    </p:animMotion>
                                  </p:childTnLst>
                                </p:cTn>
                              </p:par>
                              <p:par>
                                <p:cTn id="62" presetID="10" presetClass="entr" presetSubtype="0" fill="hold" grpId="0" nodeType="withEffect">
                                  <p:stCondLst>
                                    <p:cond delay="35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450"/>
                                        <p:tgtEl>
                                          <p:spTgt spid="33"/>
                                        </p:tgtEl>
                                      </p:cBhvr>
                                    </p:animEffect>
                                  </p:childTnLst>
                                </p:cTn>
                              </p:par>
                            </p:childTnLst>
                          </p:cTn>
                        </p:par>
                      </p:childTnLst>
                    </p:cTn>
                  </p:par>
                  <p:par>
                    <p:cTn id="63" fill="hold">
                      <p:stCondLst>
                        <p:cond delay="indefinite"/>
                      </p:stCondLst>
                      <p:childTnLst>
                        <p:par>
                          <p:cTn id="64" fill="hold">
                            <p:stCondLst>
                              <p:cond delay="0"/>
                            </p:stCondLst>
                            <p:childTnLst>
                              <p:par>
                                <p:cTn id="67" presetID="22" presetClass="entr" presetSubtype="8" fill="hold" grpId="0" nodeType="click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left)">
                                      <p:cBhvr>
                                        <p:cTn id="66" dur="600"/>
                                        <p:tgtEl>
                                          <p:spTgt spid="36"/>
                                        </p:tgtEl>
                                      </p:cBhvr>
                                    </p:animEffect>
                                  </p:childTnLst>
                                </p:cTn>
                              </p:par>
                              <p:par>
                                <p:cTn id="69" presetID="0" presetClass="path" presetSubtype="0" accel="30000" decel="40000" fill="hold" grpId="0" nodeType="withEffect">
                                  <p:stCondLst>
                                    <p:cond delay="0"/>
                                  </p:stCondLst>
                                  <p:childTnLst>
                                    <p:animMotion origin="layout" path="M 0 0 L 0.12889 0.00000 E" pathEditMode="relative" rAng="0" ptsTypes="AA">
                                      <p:cBhvr>
                                        <p:cTn id="68" dur="600" fill="hold"/>
                                        <p:tgtEl>
                                          <p:spTgt spid="39"/>
                                        </p:tgtEl>
                                        <p:attrNameLst>
                                          <p:attrName>ppt_x</p:attrName>
                                          <p:attrName>ppt_y</p:attrName>
                                        </p:attrNameLst>
                                      </p:cBhvr>
                                      <p:rCtr x="0" y="0"/>
                                    </p:animMotion>
                                  </p:childTnLst>
                                </p:cTn>
                              </p:par>
                              <p:par>
                                <p:cTn id="72" presetID="10" presetClass="entr" presetSubtype="0" fill="hold" grpId="0" nodeType="withEffect">
                                  <p:stCondLst>
                                    <p:cond delay="35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450"/>
                                        <p:tgtEl>
                                          <p:spTgt spid="37"/>
                                        </p:tgtEl>
                                      </p:cBhvr>
                                    </p:animEffect>
                                  </p:childTnLst>
                                </p:cTn>
                              </p:par>
                            </p:childTnLst>
                          </p:cTn>
                        </p:par>
                      </p:childTnLst>
                    </p:cTn>
                  </p:par>
                  <p:par>
                    <p:cTn id="73" fill="hold">
                      <p:stCondLst>
                        <p:cond delay="indefinite"/>
                      </p:stCondLst>
                      <p:childTnLst>
                        <p:par>
                          <p:cTn id="74" fill="hold">
                            <p:stCondLst>
                              <p:cond delay="0"/>
                            </p:stCondLst>
                            <p:childTnLst>
                              <p:par>
                                <p:cTn id="77" presetID="10" presetClass="entr" presetSubtype="0" fill="hold" grpId="0" nodeType="click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400"/>
                                        <p:tgtEl>
                                          <p:spTgt spid="38"/>
                                        </p:tgtEl>
                                      </p:cBhvr>
                                    </p:animEffect>
                                  </p:childTnLst>
                                </p:cTn>
                              </p:par>
                              <p:par>
                                <p:cTn id="80" presetID="22" presetClass="entr" presetSubtype="8" fill="hold" grpId="0" nodeType="withEffect">
                                  <p:stCondLst>
                                    <p:cond delay="200"/>
                                  </p:stCondLst>
                                  <p:childTnLst>
                                    <p:set>
                                      <p:cBhvr>
                                        <p:cTn id="78" dur="1" fill="hold">
                                          <p:stCondLst>
                                            <p:cond delay="0"/>
                                          </p:stCondLst>
                                        </p:cTn>
                                        <p:tgtEl>
                                          <p:spTgt spid="7"/>
                                        </p:tgtEl>
                                        <p:attrNameLst>
                                          <p:attrName>style.visibility</p:attrName>
                                        </p:attrNameLst>
                                      </p:cBhvr>
                                      <p:to>
                                        <p:strVal val="visible"/>
                                      </p:to>
                                    </p:set>
                                    <p:animEffect transition="in" filter="wipe(left)">
                                      <p:cBhvr>
                                        <p:cTn id="79"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9" grpId="0" animBg="1"/>
      <p:bldP spid="13" grpId="0" animBg="1"/>
      <p:bldP spid="16" grpId="0" animBg="1"/>
      <p:bldP spid="17" grpId="0" animBg="1"/>
      <p:bldP spid="20" grpId="0" animBg="1"/>
      <p:bldP spid="21" grpId="0" animBg="1"/>
      <p:bldP spid="24" grpId="0" animBg="1"/>
      <p:bldP spid="25" grpId="0" animBg="1"/>
      <p:bldP spid="28" grpId="0" animBg="1"/>
      <p:bldP spid="29" grpId="0" animBg="1"/>
      <p:bldP spid="32" grpId="0" animBg="1"/>
      <p:bldP spid="33" grpId="0" animBg="1"/>
      <p:bldP spid="36" grpId="0" animBg="1"/>
      <p:bldP spid="37" grpId="0" animBg="1"/>
      <p:bldP spid="38" grpId="0" animBg="1"/>
      <p:bldP spid="7"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04  ·  Follow the data</a:t>
            </a:r>
          </a:p>
        </p:txBody>
      </p:sp>
      <p:sp>
        <p:nvSpPr>
          <p:cNvPr id="3" name="Headline"/>
          <p:cNvSpPr>
            <a:spLocks noGrp="1"/>
          </p:cNvSpPr>
          <p:nvPr>
            <p:ph type="title"/>
          </p:nvPr>
        </p:nvSpPr>
        <p:spPr/>
        <p:txBody>
          <a:bodyPr wrap="square" anchor="t" lIns="0" rIns="0" tIns="0" bIns="0"/>
          <a:lstStyle/>
          <a:p>
            <a:pPr algn="l">
              <a:lnSpc>
                <a:spcPct val="88000"/>
              </a:lnSpc>
              <a:spcAft>
                <a:spcPts val="0"/>
              </a:spcAft>
            </a:pPr>
            <a:r>
              <a:rPr sz="5600" b="1" spc="-120">
                <a:solidFill>
                  <a:schemeClr val="tx1"/>
                </a:solidFill>
                <a:latin typeface="+mj-lt"/>
              </a:rPr>
              <a:t>FOLLOW</a:t>
            </a:r>
          </a:p>
          <a:p>
            <a:pPr algn="l">
              <a:lnSpc>
                <a:spcPct val="88000"/>
              </a:lnSpc>
              <a:spcAft>
                <a:spcPts val="0"/>
              </a:spcAft>
            </a:pPr>
            <a:r>
              <a:rPr sz="5600" b="1" spc="-120">
                <a:solidFill>
                  <a:schemeClr val="tx1"/>
                </a:solidFill>
                <a:latin typeface="+mj-lt"/>
              </a:rPr>
              <a:t>THE DATA.</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04 / 10</a:t>
            </a:r>
          </a:p>
        </p:txBody>
      </p:sp>
      <p:sp>
        <p:nvSpPr>
          <p:cNvPr id="5" name="!!Progress"/>
          <p:cNvSpPr/>
          <p:nvPr/>
        </p:nvSpPr>
        <p:spPr>
          <a:xfrm>
            <a:off x="594360" y="6462979"/>
            <a:ext cx="4400093"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End-to-end process documentation; integrated financial and IT controls</a:t>
            </a:r>
          </a:p>
        </p:txBody>
      </p:sp>
      <p:sp>
        <p:nvSpPr>
          <p:cNvPr id="7" name="Support"/>
          <p:cNvSpPr txBox="1"/>
          <p:nvPr/>
        </p:nvSpPr>
        <p:spPr>
          <a:xfrm>
            <a:off x="6309360" y="914400"/>
            <a:ext cx="5285232" cy="822960"/>
          </a:xfrm>
          <a:prstGeom prst="rect">
            <a:avLst/>
          </a:prstGeom>
          <a:noFill/>
        </p:spPr>
        <p:txBody>
          <a:bodyPr wrap="square" anchor="t" lIns="0" rIns="0" tIns="0" bIns="0"/>
          <a:lstStyle/>
          <a:p>
            <a:pPr algn="l">
              <a:lnSpc>
                <a:spcPct val="118000"/>
              </a:lnSpc>
              <a:spcAft>
                <a:spcPts val="0"/>
              </a:spcAft>
            </a:pPr>
            <a:r>
              <a:rPr sz="1300" b="0">
                <a:solidFill>
                  <a:srgbClr val="5E6778"/>
                </a:solidFill>
                <a:latin typeface="+mn-lt"/>
              </a:rPr>
              <a:t>Trace each relevant data element from its first input to the financial statements, through every manual step and automated system.</a:t>
            </a:r>
          </a:p>
        </p:txBody>
      </p:sp>
      <p:grpSp>
        <p:nvGrpSpPr>
          <p:cNvPr id="8" name="Legend"/>
          <p:cNvGrpSpPr/>
          <p:nvPr/>
        </p:nvGrpSpPr>
        <p:grpSpPr>
          <a:xfrm>
            <a:off x="6309360" y="1938528"/>
            <a:ext cx="5248656" cy="237744"/>
            <a:chOff x="6309360" y="1938528"/>
            <a:chExt cx="5248656" cy="237744"/>
          </a:xfrm>
        </p:grpSpPr>
        <p:sp>
          <p:nvSpPr>
            <p:cNvPr id="9" name="Legend / PRP"/>
            <p:cNvSpPr/>
            <p:nvPr/>
          </p:nvSpPr>
          <p:spPr>
            <a:xfrm>
              <a:off x="6309360" y="1938528"/>
              <a:ext cx="219456" cy="219456"/>
            </a:xfrm>
            <a:prstGeom prst="diamond">
              <a:avLst/>
            </a:prstGeom>
            <a:solidFill>
              <a:schemeClr val="tx1"/>
            </a:solidFill>
            <a:ln>
              <a:noFill/>
            </a:ln>
            <a:effectLst/>
          </p:spPr>
          <p:txBody>
            <a:bodyPr rtlCol="0" anchor="ctr" lIns="0" rIns="0" tIns="0" bIns="0"/>
            <a:lstStyle/>
            <a:p>
              <a:pPr algn="ctr"/>
            </a:p>
          </p:txBody>
        </p:sp>
        <p:sp>
          <p:nvSpPr>
            <p:cNvPr id="10" name="Legend / PRP text"/>
            <p:cNvSpPr txBox="1"/>
            <p:nvPr/>
          </p:nvSpPr>
          <p:spPr>
            <a:xfrm>
              <a:off x="6601968" y="1947672"/>
              <a:ext cx="1463040" cy="228600"/>
            </a:xfrm>
            <a:prstGeom prst="rect">
              <a:avLst/>
            </a:prstGeom>
            <a:noFill/>
          </p:spPr>
          <p:txBody>
            <a:bodyPr wrap="square" anchor="t" lIns="0" rIns="0" tIns="0" bIns="0"/>
            <a:lstStyle/>
            <a:p>
              <a:pPr algn="l">
                <a:spcAft>
                  <a:spcPts val="0"/>
                </a:spcAft>
              </a:pPr>
              <a:r>
                <a:rPr sz="950" b="0">
                  <a:solidFill>
                    <a:schemeClr val="tx1"/>
                  </a:solidFill>
                  <a:latin typeface="+mn-lt"/>
                </a:rPr>
                <a:t>Process risk point</a:t>
              </a:r>
            </a:p>
          </p:txBody>
        </p:sp>
        <p:sp>
          <p:nvSpPr>
            <p:cNvPr id="11" name="Legend / RMM"/>
            <p:cNvSpPr/>
            <p:nvPr/>
          </p:nvSpPr>
          <p:spPr>
            <a:xfrm>
              <a:off x="8092440" y="1965960"/>
              <a:ext cx="310896" cy="164592"/>
            </a:xfrm>
            <a:prstGeom prst="rect">
              <a:avLst/>
            </a:prstGeom>
            <a:solidFill>
              <a:schemeClr val="accent3"/>
            </a:solidFill>
            <a:ln>
              <a:noFill/>
            </a:ln>
            <a:effectLst/>
          </p:spPr>
          <p:txBody>
            <a:bodyPr rtlCol="0" anchor="ctr" lIns="0" rIns="0" tIns="0" bIns="0"/>
            <a:lstStyle/>
            <a:p>
              <a:pPr algn="ctr"/>
            </a:p>
          </p:txBody>
        </p:sp>
        <p:sp>
          <p:nvSpPr>
            <p:cNvPr id="12" name="Legend / RMM text"/>
            <p:cNvSpPr txBox="1"/>
            <p:nvPr/>
          </p:nvSpPr>
          <p:spPr>
            <a:xfrm>
              <a:off x="8476488" y="1947672"/>
              <a:ext cx="1737360" cy="228600"/>
            </a:xfrm>
            <a:prstGeom prst="rect">
              <a:avLst/>
            </a:prstGeom>
            <a:noFill/>
          </p:spPr>
          <p:txBody>
            <a:bodyPr wrap="square" anchor="t" lIns="0" rIns="0" tIns="0" bIns="0"/>
            <a:lstStyle/>
            <a:p>
              <a:pPr algn="l">
                <a:spcAft>
                  <a:spcPts val="0"/>
                </a:spcAft>
              </a:pPr>
              <a:r>
                <a:rPr sz="950" b="0">
                  <a:solidFill>
                    <a:schemeClr val="tx1"/>
                  </a:solidFill>
                  <a:latin typeface="+mn-lt"/>
                </a:rPr>
                <a:t>Risk of material misstatement</a:t>
              </a:r>
            </a:p>
          </p:txBody>
        </p:sp>
        <p:sp>
          <p:nvSpPr>
            <p:cNvPr id="13" name="Legend / Control"/>
            <p:cNvSpPr/>
            <p:nvPr/>
          </p:nvSpPr>
          <p:spPr>
            <a:xfrm>
              <a:off x="10351008" y="1938528"/>
              <a:ext cx="219456" cy="219456"/>
            </a:xfrm>
            <a:prstGeom prst="ellipse">
              <a:avLst/>
            </a:prstGeom>
            <a:solidFill>
              <a:schemeClr val="accent4"/>
            </a:solidFill>
            <a:ln>
              <a:noFill/>
            </a:ln>
            <a:effectLst/>
          </p:spPr>
          <p:txBody>
            <a:bodyPr rtlCol="0" anchor="ctr" lIns="0" rIns="0" tIns="0" bIns="0"/>
            <a:lstStyle/>
            <a:p>
              <a:pPr algn="ctr"/>
            </a:p>
          </p:txBody>
        </p:sp>
        <p:sp>
          <p:nvSpPr>
            <p:cNvPr id="14" name="Legend / Control text"/>
            <p:cNvSpPr txBox="1"/>
            <p:nvPr/>
          </p:nvSpPr>
          <p:spPr>
            <a:xfrm>
              <a:off x="10643616" y="1947672"/>
              <a:ext cx="914400" cy="228600"/>
            </a:xfrm>
            <a:prstGeom prst="rect">
              <a:avLst/>
            </a:prstGeom>
            <a:noFill/>
          </p:spPr>
          <p:txBody>
            <a:bodyPr wrap="square" anchor="t" lIns="0" rIns="0" tIns="0" bIns="0"/>
            <a:lstStyle/>
            <a:p>
              <a:pPr algn="l">
                <a:spcAft>
                  <a:spcPts val="0"/>
                </a:spcAft>
              </a:pPr>
              <a:r>
                <a:rPr sz="950" b="0">
                  <a:solidFill>
                    <a:schemeClr val="tx1"/>
                  </a:solidFill>
                  <a:latin typeface="+mn-lt"/>
                </a:rPr>
                <a:t>Control</a:t>
              </a:r>
            </a:p>
          </p:txBody>
        </p:sp>
      </p:grpSp>
      <p:sp>
        <p:nvSpPr>
          <p:cNvPr id="15" name="Stage 1 / Initiation"/>
          <p:cNvSpPr/>
          <p:nvPr/>
        </p:nvSpPr>
        <p:spPr>
          <a:xfrm>
            <a:off x="594360" y="3703320"/>
            <a:ext cx="1481328" cy="731520"/>
          </a:xfrm>
          <a:prstGeom prst="roundRect">
            <a:avLst>
              <a:gd name="adj" fmla="val 50000"/>
            </a:avLst>
          </a:prstGeom>
          <a:solidFill>
            <a:schemeClr val="bg1"/>
          </a:solidFill>
          <a:ln w="12700">
            <a:solidFill>
              <a:schemeClr val="tx1"/>
            </a:solidFill>
          </a:ln>
          <a:effectLst/>
        </p:spPr>
        <p:txBody>
          <a:bodyPr rtlCol="0" anchor="ctr" lIns="0" rIns="0" tIns="0" bIns="0" wrap="square"/>
          <a:lstStyle/>
          <a:p>
            <a:pPr algn="ctr">
              <a:lnSpc>
                <a:spcPct val="95000"/>
              </a:lnSpc>
              <a:spcAft>
                <a:spcPts val="0"/>
              </a:spcAft>
            </a:pPr>
            <a:r>
              <a:rPr sz="1050" b="1" spc="80">
                <a:solidFill>
                  <a:schemeClr val="tx1"/>
                </a:solidFill>
                <a:latin typeface="+mn-lt"/>
              </a:rPr>
              <a:t>INITIATION</a:t>
            </a:r>
          </a:p>
        </p:txBody>
      </p:sp>
      <p:sp>
        <p:nvSpPr>
          <p:cNvPr id="16" name="Stage 1 / Caption"/>
          <p:cNvSpPr txBox="1"/>
          <p:nvPr/>
        </p:nvSpPr>
        <p:spPr>
          <a:xfrm>
            <a:off x="594360"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Order entered</a:t>
            </a:r>
          </a:p>
        </p:txBody>
      </p:sp>
      <p:cxnSp>
        <p:nvCxnSpPr>
          <p:cNvPr id="17" name="Flow 1-2"/>
          <p:cNvCxnSpPr/>
          <p:nvPr/>
        </p:nvCxnSpPr>
        <p:spPr>
          <a:xfrm>
            <a:off x="2112264" y="4069080"/>
            <a:ext cx="349301" cy="0"/>
          </a:xfrm>
          <a:prstGeom prst="line">
            <a:avLst/>
          </a:prstGeom>
          <a:ln w="12700">
            <a:solidFill>
              <a:srgbClr val="5E6778"/>
            </a:solidFill>
            <a:tailEnd type="triangle" w="med" len="med"/>
          </a:ln>
        </p:spPr>
      </p:cxnSp>
      <p:sp>
        <p:nvSpPr>
          <p:cNvPr id="18" name="Stage 2 / Manual Activity"/>
          <p:cNvSpPr/>
          <p:nvPr/>
        </p:nvSpPr>
        <p:spPr>
          <a:xfrm>
            <a:off x="2498141" y="3703320"/>
            <a:ext cx="1481328" cy="731520"/>
          </a:xfrm>
          <a:prstGeom prst="roundRect">
            <a:avLst>
              <a:gd name="adj" fmla="val 7500"/>
            </a:avLst>
          </a:prstGeom>
          <a:solidFill>
            <a:schemeClr val="bg1"/>
          </a:solidFill>
          <a:ln w="12700">
            <a:solidFill>
              <a:srgbClr val="D5D2C8"/>
            </a:solidFill>
          </a:ln>
          <a:effectLst/>
        </p:spPr>
        <p:txBody>
          <a:bodyPr rtlCol="0" anchor="ctr" lIns="0" rIns="0" tIns="0" bIns="0" wrap="square"/>
          <a:lstStyle/>
          <a:p>
            <a:pPr algn="ctr">
              <a:lnSpc>
                <a:spcPct val="95000"/>
              </a:lnSpc>
              <a:spcAft>
                <a:spcPts val="0"/>
              </a:spcAft>
            </a:pPr>
            <a:r>
              <a:rPr sz="1050" b="1" spc="80">
                <a:solidFill>
                  <a:schemeClr val="tx1"/>
                </a:solidFill>
                <a:latin typeface="+mn-lt"/>
              </a:rPr>
              <a:t>MANUAL</a:t>
            </a:r>
          </a:p>
          <a:p>
            <a:pPr algn="ctr">
              <a:lnSpc>
                <a:spcPct val="95000"/>
              </a:lnSpc>
              <a:spcAft>
                <a:spcPts val="0"/>
              </a:spcAft>
            </a:pPr>
            <a:r>
              <a:rPr sz="1050" b="1" spc="80">
                <a:solidFill>
                  <a:schemeClr val="tx1"/>
                </a:solidFill>
                <a:latin typeface="+mn-lt"/>
              </a:rPr>
              <a:t>ACTIVITY</a:t>
            </a:r>
          </a:p>
        </p:txBody>
      </p:sp>
      <p:sp>
        <p:nvSpPr>
          <p:cNvPr id="19" name="Stage 2 / Caption"/>
          <p:cNvSpPr txBox="1"/>
          <p:nvPr/>
        </p:nvSpPr>
        <p:spPr>
          <a:xfrm>
            <a:off x="2498141"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Price keyed in</a:t>
            </a:r>
          </a:p>
        </p:txBody>
      </p:sp>
      <p:cxnSp>
        <p:nvCxnSpPr>
          <p:cNvPr id="20" name="Flow 2-3"/>
          <p:cNvCxnSpPr/>
          <p:nvPr/>
        </p:nvCxnSpPr>
        <p:spPr>
          <a:xfrm>
            <a:off x="4016045" y="4069080"/>
            <a:ext cx="349301" cy="0"/>
          </a:xfrm>
          <a:prstGeom prst="line">
            <a:avLst/>
          </a:prstGeom>
          <a:ln w="12700">
            <a:solidFill>
              <a:srgbClr val="5E6778"/>
            </a:solidFill>
            <a:tailEnd type="triangle" w="med" len="med"/>
          </a:ln>
        </p:spPr>
      </p:cxnSp>
      <p:sp>
        <p:nvSpPr>
          <p:cNvPr id="21" name="Stage 3 / System A"/>
          <p:cNvSpPr/>
          <p:nvPr/>
        </p:nvSpPr>
        <p:spPr>
          <a:xfrm>
            <a:off x="4401922" y="3703320"/>
            <a:ext cx="1481328" cy="731520"/>
          </a:xfrm>
          <a:prstGeom prst="roundRect">
            <a:avLst>
              <a:gd name="adj" fmla="val 7500"/>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50" b="1" spc="80">
                <a:solidFill>
                  <a:schemeClr val="tx1"/>
                </a:solidFill>
                <a:latin typeface="+mn-lt"/>
              </a:rPr>
              <a:t>SYSTEM A</a:t>
            </a:r>
          </a:p>
        </p:txBody>
      </p:sp>
      <p:sp>
        <p:nvSpPr>
          <p:cNvPr id="22" name="Stage 3 / Caption"/>
          <p:cNvSpPr txBox="1"/>
          <p:nvPr/>
        </p:nvSpPr>
        <p:spPr>
          <a:xfrm>
            <a:off x="4401922"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Automated calculation</a:t>
            </a:r>
          </a:p>
        </p:txBody>
      </p:sp>
      <p:cxnSp>
        <p:nvCxnSpPr>
          <p:cNvPr id="23" name="Flow 3-4"/>
          <p:cNvCxnSpPr/>
          <p:nvPr/>
        </p:nvCxnSpPr>
        <p:spPr>
          <a:xfrm>
            <a:off x="5919826" y="4069080"/>
            <a:ext cx="349300" cy="0"/>
          </a:xfrm>
          <a:prstGeom prst="line">
            <a:avLst/>
          </a:prstGeom>
          <a:ln w="12700">
            <a:solidFill>
              <a:srgbClr val="5E6778"/>
            </a:solidFill>
            <a:tailEnd type="triangle" w="med" len="med"/>
          </a:ln>
        </p:spPr>
      </p:cxnSp>
      <p:sp>
        <p:nvSpPr>
          <p:cNvPr id="24" name="Stage 4 / System B"/>
          <p:cNvSpPr/>
          <p:nvPr/>
        </p:nvSpPr>
        <p:spPr>
          <a:xfrm>
            <a:off x="6305702" y="3703320"/>
            <a:ext cx="1481328" cy="731520"/>
          </a:xfrm>
          <a:prstGeom prst="roundRect">
            <a:avLst>
              <a:gd name="adj" fmla="val 7500"/>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50" b="1" spc="80">
                <a:solidFill>
                  <a:schemeClr val="tx1"/>
                </a:solidFill>
                <a:latin typeface="+mn-lt"/>
              </a:rPr>
              <a:t>SYSTEM B</a:t>
            </a:r>
          </a:p>
        </p:txBody>
      </p:sp>
      <p:sp>
        <p:nvSpPr>
          <p:cNvPr id="25" name="Stage 4 / Caption"/>
          <p:cNvSpPr txBox="1"/>
          <p:nvPr/>
        </p:nvSpPr>
        <p:spPr>
          <a:xfrm>
            <a:off x="6305702"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Interface and transform</a:t>
            </a:r>
          </a:p>
        </p:txBody>
      </p:sp>
      <p:cxnSp>
        <p:nvCxnSpPr>
          <p:cNvPr id="26" name="Flow 4-5"/>
          <p:cNvCxnSpPr/>
          <p:nvPr/>
        </p:nvCxnSpPr>
        <p:spPr>
          <a:xfrm>
            <a:off x="7823606" y="4069080"/>
            <a:ext cx="349301" cy="0"/>
          </a:xfrm>
          <a:prstGeom prst="line">
            <a:avLst/>
          </a:prstGeom>
          <a:ln w="12700">
            <a:solidFill>
              <a:srgbClr val="5E6778"/>
            </a:solidFill>
            <a:tailEnd type="triangle" w="med" len="med"/>
          </a:ln>
        </p:spPr>
      </p:cxnSp>
      <p:sp>
        <p:nvSpPr>
          <p:cNvPr id="27" name="Stage 5 / Key Control"/>
          <p:cNvSpPr/>
          <p:nvPr/>
        </p:nvSpPr>
        <p:spPr>
          <a:xfrm>
            <a:off x="8209483" y="3703320"/>
            <a:ext cx="1481328" cy="731520"/>
          </a:xfrm>
          <a:prstGeom prst="roundRect">
            <a:avLst>
              <a:gd name="adj" fmla="val 7500"/>
            </a:avLst>
          </a:prstGeom>
          <a:solidFill>
            <a:schemeClr val="tx1"/>
          </a:solidFill>
          <a:ln>
            <a:noFill/>
          </a:ln>
          <a:effectLst/>
        </p:spPr>
        <p:txBody>
          <a:bodyPr rtlCol="0" anchor="ctr" lIns="0" rIns="0" tIns="0" bIns="0" wrap="square"/>
          <a:lstStyle/>
          <a:p>
            <a:pPr algn="ctr">
              <a:lnSpc>
                <a:spcPct val="95000"/>
              </a:lnSpc>
              <a:spcAft>
                <a:spcPts val="0"/>
              </a:spcAft>
            </a:pPr>
            <a:r>
              <a:rPr sz="1050" b="1" spc="80">
                <a:solidFill>
                  <a:schemeClr val="bg1"/>
                </a:solidFill>
                <a:latin typeface="+mn-lt"/>
              </a:rPr>
              <a:t>KEY</a:t>
            </a:r>
          </a:p>
          <a:p>
            <a:pPr algn="ctr">
              <a:lnSpc>
                <a:spcPct val="95000"/>
              </a:lnSpc>
              <a:spcAft>
                <a:spcPts val="0"/>
              </a:spcAft>
            </a:pPr>
            <a:r>
              <a:rPr sz="1050" b="1" spc="80">
                <a:solidFill>
                  <a:schemeClr val="bg1"/>
                </a:solidFill>
                <a:latin typeface="+mn-lt"/>
              </a:rPr>
              <a:t>CONTROL</a:t>
            </a:r>
          </a:p>
        </p:txBody>
      </p:sp>
      <p:sp>
        <p:nvSpPr>
          <p:cNvPr id="28" name="Stage 5 / Caption"/>
          <p:cNvSpPr txBox="1"/>
          <p:nvPr/>
        </p:nvSpPr>
        <p:spPr>
          <a:xfrm>
            <a:off x="8209483"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Reconcile and review</a:t>
            </a:r>
          </a:p>
        </p:txBody>
      </p:sp>
      <p:cxnSp>
        <p:nvCxnSpPr>
          <p:cNvPr id="29" name="Flow 5-6"/>
          <p:cNvCxnSpPr/>
          <p:nvPr/>
        </p:nvCxnSpPr>
        <p:spPr>
          <a:xfrm>
            <a:off x="9727387" y="4069080"/>
            <a:ext cx="349301" cy="0"/>
          </a:xfrm>
          <a:prstGeom prst="line">
            <a:avLst/>
          </a:prstGeom>
          <a:ln w="12700">
            <a:solidFill>
              <a:srgbClr val="5E6778"/>
            </a:solidFill>
            <a:tailEnd type="triangle" w="med" len="med"/>
          </a:ln>
        </p:spPr>
      </p:cxnSp>
      <p:sp>
        <p:nvSpPr>
          <p:cNvPr id="30" name="Stage 6 / Financial Reporting"/>
          <p:cNvSpPr/>
          <p:nvPr/>
        </p:nvSpPr>
        <p:spPr>
          <a:xfrm>
            <a:off x="10113264" y="3703320"/>
            <a:ext cx="1481328" cy="731520"/>
          </a:xfrm>
          <a:prstGeom prst="roundRect">
            <a:avLst>
              <a:gd name="adj" fmla="val 7500"/>
            </a:avLst>
          </a:prstGeom>
          <a:solidFill>
            <a:schemeClr val="accent1"/>
          </a:solidFill>
          <a:ln>
            <a:noFill/>
          </a:ln>
          <a:effectLst/>
        </p:spPr>
        <p:txBody>
          <a:bodyPr rtlCol="0" anchor="ctr" lIns="0" rIns="0" tIns="0" bIns="0" wrap="square"/>
          <a:lstStyle/>
          <a:p>
            <a:pPr algn="ctr">
              <a:lnSpc>
                <a:spcPct val="95000"/>
              </a:lnSpc>
              <a:spcAft>
                <a:spcPts val="0"/>
              </a:spcAft>
            </a:pPr>
            <a:r>
              <a:rPr sz="1050" b="1" spc="80">
                <a:solidFill>
                  <a:schemeClr val="bg1"/>
                </a:solidFill>
                <a:latin typeface="+mn-lt"/>
              </a:rPr>
              <a:t>FINANCIAL</a:t>
            </a:r>
          </a:p>
          <a:p>
            <a:pPr algn="ctr">
              <a:lnSpc>
                <a:spcPct val="95000"/>
              </a:lnSpc>
              <a:spcAft>
                <a:spcPts val="0"/>
              </a:spcAft>
            </a:pPr>
            <a:r>
              <a:rPr sz="1050" b="1" spc="80">
                <a:solidFill>
                  <a:schemeClr val="bg1"/>
                </a:solidFill>
                <a:latin typeface="+mn-lt"/>
              </a:rPr>
              <a:t>REPORTING</a:t>
            </a:r>
          </a:p>
        </p:txBody>
      </p:sp>
      <p:sp>
        <p:nvSpPr>
          <p:cNvPr id="31" name="Stage 6 / Caption"/>
          <p:cNvSpPr txBox="1"/>
          <p:nvPr/>
        </p:nvSpPr>
        <p:spPr>
          <a:xfrm>
            <a:off x="10113264" y="4526280"/>
            <a:ext cx="1481328" cy="228600"/>
          </a:xfrm>
          <a:prstGeom prst="rect">
            <a:avLst/>
          </a:prstGeom>
          <a:noFill/>
        </p:spPr>
        <p:txBody>
          <a:bodyPr wrap="square" anchor="t" lIns="0" rIns="0" tIns="0" bIns="0"/>
          <a:lstStyle/>
          <a:p>
            <a:pPr algn="ctr">
              <a:spcAft>
                <a:spcPts val="0"/>
              </a:spcAft>
            </a:pPr>
            <a:r>
              <a:rPr sz="950" b="0">
                <a:solidFill>
                  <a:srgbClr val="5E6778"/>
                </a:solidFill>
                <a:latin typeface="+mn-lt"/>
              </a:rPr>
              <a:t>GL and statements</a:t>
            </a:r>
          </a:p>
        </p:txBody>
      </p:sp>
      <p:sp>
        <p:nvSpPr>
          <p:cNvPr id="32" name="Data element (RDE)"/>
          <p:cNvSpPr/>
          <p:nvPr/>
        </p:nvSpPr>
        <p:spPr>
          <a:xfrm>
            <a:off x="1179576" y="3547872"/>
            <a:ext cx="310896" cy="310896"/>
          </a:xfrm>
          <a:prstGeom prst="roundRect">
            <a:avLst>
              <a:gd name="adj" fmla="val 17647"/>
            </a:avLst>
          </a:prstGeom>
          <a:solidFill>
            <a:schemeClr val="accent1"/>
          </a:solidFill>
          <a:ln w="25400">
            <a:solidFill>
              <a:schemeClr val="bg2"/>
            </a:solidFill>
          </a:ln>
          <a:effectLst/>
        </p:spPr>
        <p:txBody>
          <a:bodyPr rtlCol="0" anchor="ctr" lIns="0" rIns="0" tIns="0" bIns="0" wrap="square"/>
          <a:lstStyle/>
          <a:p>
            <a:pPr algn="ctr">
              <a:spcAft>
                <a:spcPts val="0"/>
              </a:spcAft>
            </a:pPr>
            <a:r>
              <a:rPr sz="650" b="1" spc="40">
                <a:solidFill>
                  <a:schemeClr val="bg1"/>
                </a:solidFill>
                <a:latin typeface="+mn-lt"/>
              </a:rPr>
              <a:t>RDE</a:t>
            </a:r>
          </a:p>
        </p:txBody>
      </p:sp>
      <p:sp>
        <p:nvSpPr>
          <p:cNvPr id="33" name="PRP 1 / Stage 2"/>
          <p:cNvSpPr/>
          <p:nvPr/>
        </p:nvSpPr>
        <p:spPr>
          <a:xfrm>
            <a:off x="2937053" y="2907792"/>
            <a:ext cx="402336" cy="402336"/>
          </a:xfrm>
          <a:prstGeom prst="diamond">
            <a:avLst/>
          </a:prstGeom>
          <a:solidFill>
            <a:schemeClr val="tx1"/>
          </a:solidFill>
          <a:ln>
            <a:noFill/>
          </a:ln>
          <a:effectLst/>
        </p:spPr>
        <p:txBody>
          <a:bodyPr rtlCol="0" anchor="ctr" lIns="0" rIns="0" tIns="0" bIns="0" wrap="square"/>
          <a:lstStyle/>
          <a:p>
            <a:pPr algn="ctr">
              <a:spcAft>
                <a:spcPts val="0"/>
              </a:spcAft>
            </a:pPr>
            <a:r>
              <a:rPr sz="650" b="1">
                <a:solidFill>
                  <a:schemeClr val="bg1"/>
                </a:solidFill>
                <a:latin typeface="+mn-lt"/>
              </a:rPr>
              <a:t>PRP</a:t>
            </a:r>
          </a:p>
        </p:txBody>
      </p:sp>
      <p:sp>
        <p:nvSpPr>
          <p:cNvPr id="34" name="Control 1 / Stage 2"/>
          <p:cNvSpPr/>
          <p:nvPr/>
        </p:nvSpPr>
        <p:spPr>
          <a:xfrm>
            <a:off x="3394253" y="2926080"/>
            <a:ext cx="365760" cy="365760"/>
          </a:xfrm>
          <a:prstGeom prst="ellipse">
            <a:avLst/>
          </a:prstGeom>
          <a:solidFill>
            <a:schemeClr val="accent4"/>
          </a:solidFill>
          <a:ln w="19050">
            <a:solidFill>
              <a:schemeClr val="bg2"/>
            </a:solidFill>
          </a:ln>
          <a:effectLst/>
        </p:spPr>
        <p:txBody>
          <a:bodyPr rtlCol="0" anchor="ctr" lIns="0" rIns="0" tIns="0" bIns="0" wrap="square"/>
          <a:lstStyle/>
          <a:p>
            <a:pPr algn="ctr">
              <a:spcAft>
                <a:spcPts val="0"/>
              </a:spcAft>
            </a:pPr>
            <a:r>
              <a:rPr sz="1000" b="1">
                <a:solidFill>
                  <a:schemeClr val="bg1"/>
                </a:solidFill>
                <a:latin typeface="+mn-lt"/>
              </a:rPr>
              <a:t>C</a:t>
            </a:r>
          </a:p>
        </p:txBody>
      </p:sp>
      <p:sp>
        <p:nvSpPr>
          <p:cNvPr id="35" name="PRP 2 / Stage 3"/>
          <p:cNvSpPr/>
          <p:nvPr/>
        </p:nvSpPr>
        <p:spPr>
          <a:xfrm>
            <a:off x="4840834" y="2907792"/>
            <a:ext cx="402336" cy="402336"/>
          </a:xfrm>
          <a:prstGeom prst="diamond">
            <a:avLst/>
          </a:prstGeom>
          <a:solidFill>
            <a:schemeClr val="tx1"/>
          </a:solidFill>
          <a:ln>
            <a:noFill/>
          </a:ln>
          <a:effectLst/>
        </p:spPr>
        <p:txBody>
          <a:bodyPr rtlCol="0" anchor="ctr" lIns="0" rIns="0" tIns="0" bIns="0" wrap="square"/>
          <a:lstStyle/>
          <a:p>
            <a:pPr algn="ctr">
              <a:spcAft>
                <a:spcPts val="0"/>
              </a:spcAft>
            </a:pPr>
            <a:r>
              <a:rPr sz="650" b="1">
                <a:solidFill>
                  <a:schemeClr val="bg1"/>
                </a:solidFill>
                <a:latin typeface="+mn-lt"/>
              </a:rPr>
              <a:t>PRP</a:t>
            </a:r>
          </a:p>
        </p:txBody>
      </p:sp>
      <p:sp>
        <p:nvSpPr>
          <p:cNvPr id="36" name="Control 2 / Stage 3"/>
          <p:cNvSpPr/>
          <p:nvPr/>
        </p:nvSpPr>
        <p:spPr>
          <a:xfrm>
            <a:off x="5298034" y="2926080"/>
            <a:ext cx="365760" cy="365760"/>
          </a:xfrm>
          <a:prstGeom prst="ellipse">
            <a:avLst/>
          </a:prstGeom>
          <a:solidFill>
            <a:schemeClr val="accent4"/>
          </a:solidFill>
          <a:ln w="19050">
            <a:solidFill>
              <a:schemeClr val="bg2"/>
            </a:solidFill>
          </a:ln>
          <a:effectLst/>
        </p:spPr>
        <p:txBody>
          <a:bodyPr rtlCol="0" anchor="ctr" lIns="0" rIns="0" tIns="0" bIns="0" wrap="square"/>
          <a:lstStyle/>
          <a:p>
            <a:pPr algn="ctr">
              <a:spcAft>
                <a:spcPts val="0"/>
              </a:spcAft>
            </a:pPr>
            <a:r>
              <a:rPr sz="1000" b="1">
                <a:solidFill>
                  <a:schemeClr val="bg1"/>
                </a:solidFill>
                <a:latin typeface="+mn-lt"/>
              </a:rPr>
              <a:t>C</a:t>
            </a:r>
          </a:p>
        </p:txBody>
      </p:sp>
      <p:sp>
        <p:nvSpPr>
          <p:cNvPr id="37" name="PRP 3 / Stage 4"/>
          <p:cNvSpPr/>
          <p:nvPr/>
        </p:nvSpPr>
        <p:spPr>
          <a:xfrm>
            <a:off x="6744614" y="2907792"/>
            <a:ext cx="402336" cy="402336"/>
          </a:xfrm>
          <a:prstGeom prst="diamond">
            <a:avLst/>
          </a:prstGeom>
          <a:solidFill>
            <a:schemeClr val="tx1"/>
          </a:solidFill>
          <a:ln>
            <a:noFill/>
          </a:ln>
          <a:effectLst/>
        </p:spPr>
        <p:txBody>
          <a:bodyPr rtlCol="0" anchor="ctr" lIns="0" rIns="0" tIns="0" bIns="0" wrap="square"/>
          <a:lstStyle/>
          <a:p>
            <a:pPr algn="ctr">
              <a:spcAft>
                <a:spcPts val="0"/>
              </a:spcAft>
            </a:pPr>
            <a:r>
              <a:rPr sz="650" b="1">
                <a:solidFill>
                  <a:schemeClr val="bg1"/>
                </a:solidFill>
                <a:latin typeface="+mn-lt"/>
              </a:rPr>
              <a:t>PRP</a:t>
            </a:r>
          </a:p>
        </p:txBody>
      </p:sp>
      <p:sp>
        <p:nvSpPr>
          <p:cNvPr id="38" name="Control 3 / Stage 4"/>
          <p:cNvSpPr/>
          <p:nvPr/>
        </p:nvSpPr>
        <p:spPr>
          <a:xfrm>
            <a:off x="7201814" y="2926080"/>
            <a:ext cx="365760" cy="365760"/>
          </a:xfrm>
          <a:prstGeom prst="ellipse">
            <a:avLst/>
          </a:prstGeom>
          <a:solidFill>
            <a:schemeClr val="accent4"/>
          </a:solidFill>
          <a:ln w="19050">
            <a:solidFill>
              <a:schemeClr val="bg2"/>
            </a:solidFill>
          </a:ln>
          <a:effectLst/>
        </p:spPr>
        <p:txBody>
          <a:bodyPr rtlCol="0" anchor="ctr" lIns="0" rIns="0" tIns="0" bIns="0" wrap="square"/>
          <a:lstStyle/>
          <a:p>
            <a:pPr algn="ctr">
              <a:spcAft>
                <a:spcPts val="0"/>
              </a:spcAft>
            </a:pPr>
            <a:r>
              <a:rPr sz="1000" b="1">
                <a:solidFill>
                  <a:schemeClr val="bg1"/>
                </a:solidFill>
                <a:latin typeface="+mn-lt"/>
              </a:rPr>
              <a:t>C</a:t>
            </a:r>
          </a:p>
        </p:txBody>
      </p:sp>
      <p:sp>
        <p:nvSpPr>
          <p:cNvPr id="39" name="RMM band"/>
          <p:cNvSpPr/>
          <p:nvPr/>
        </p:nvSpPr>
        <p:spPr>
          <a:xfrm>
            <a:off x="2498141" y="4919472"/>
            <a:ext cx="7192670" cy="329184"/>
          </a:xfrm>
          <a:prstGeom prst="rect">
            <a:avLst/>
          </a:prstGeom>
          <a:solidFill>
            <a:schemeClr val="accent3"/>
          </a:solidFill>
          <a:ln>
            <a:noFill/>
          </a:ln>
          <a:effectLst/>
        </p:spPr>
        <p:txBody>
          <a:bodyPr rtlCol="0" anchor="ctr" lIns="137160" rIns="0" tIns="0" bIns="0" wrap="square"/>
          <a:lstStyle/>
          <a:p>
            <a:pPr algn="l">
              <a:spcAft>
                <a:spcPts val="0"/>
              </a:spcAft>
            </a:pPr>
            <a:r>
              <a:rPr sz="950" b="1" spc="120">
                <a:solidFill>
                  <a:schemeClr val="tx1"/>
                </a:solidFill>
                <a:latin typeface="+mn-lt"/>
              </a:rPr>
              <a:t>RMM  </a:t>
            </a:r>
            <a:r>
              <a:rPr sz="950" b="0">
                <a:solidFill>
                  <a:schemeClr val="tx1"/>
                </a:solidFill>
                <a:latin typeface="+mn-lt"/>
              </a:rPr>
              <a:t>If any risk point fails, the financial statements could be materially misstated.</a:t>
            </a:r>
          </a:p>
        </p:txBody>
      </p:sp>
      <p:sp>
        <p:nvSpPr>
          <p:cNvPr id="40" name="Takeaway"/>
          <p:cNvSpPr txBox="1"/>
          <p:nvPr/>
        </p:nvSpPr>
        <p:spPr>
          <a:xfrm>
            <a:off x="594360" y="5486400"/>
            <a:ext cx="10972800" cy="365760"/>
          </a:xfrm>
          <a:prstGeom prst="rect">
            <a:avLst/>
          </a:prstGeom>
          <a:noFill/>
        </p:spPr>
        <p:txBody>
          <a:bodyPr wrap="square" anchor="t" lIns="0" rIns="0" tIns="0" bIns="0"/>
          <a:lstStyle/>
          <a:p>
            <a:pPr algn="l">
              <a:spcAft>
                <a:spcPts val="0"/>
              </a:spcAft>
            </a:pPr>
            <a:r>
              <a:rPr sz="1600" b="1" spc="-10">
                <a:solidFill>
                  <a:schemeClr val="tx1"/>
                </a:solidFill>
                <a:latin typeface="+mj-lt"/>
              </a:rPr>
              <a:t>Risks sit where data changes hands. </a:t>
            </a:r>
            <a:r>
              <a:rPr sz="1600" b="1" spc="-10">
                <a:solidFill>
                  <a:schemeClr val="accent1"/>
                </a:solidFill>
                <a:latin typeface="+mj-lt"/>
              </a:rPr>
              <a:t>Controls sit where risk appears.</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6" presetID="0" presetClass="path" presetSubtype="0" accel="30000" decel="40000" fill="hold" grpId="0" nodeType="clickEffect">
                                  <p:stCondLst>
                                    <p:cond delay="0"/>
                                  </p:stCondLst>
                                  <p:childTnLst>
                                    <p:animMotion origin="layout" path="M 0 0 L 0.15615 0.00000 E" pathEditMode="relative" rAng="0" ptsTypes="AA">
                                      <p:cBhvr>
                                        <p:cTn id="5" dur="650" fill="hold"/>
                                        <p:tgtEl>
                                          <p:spTgt spid="32"/>
                                        </p:tgtEl>
                                        <p:attrNameLst>
                                          <p:attrName>ppt_x</p:attrName>
                                          <p:attrName>ppt_y</p:attrName>
                                        </p:attrNameLst>
                                      </p:cBhvr>
                                      <p:rCtr x="0" y="0"/>
                                    </p:animMotion>
                                  </p:childTnLst>
                                </p:cTn>
                              </p:par>
                              <p:par>
                                <p:cTn id="9" presetID="10" presetClass="entr" presetSubtype="0" fill="hold" grpId="0" nodeType="withEffect">
                                  <p:stCondLst>
                                    <p:cond delay="650"/>
                                  </p:stCondLst>
                                  <p:childTnLst>
                                    <p:set>
                                      <p:cBhvr>
                                        <p:cTn id="7" dur="1" fill="hold">
                                          <p:stCondLst>
                                            <p:cond delay="0"/>
                                          </p:stCondLst>
                                        </p:cTn>
                                        <p:tgtEl>
                                          <p:spTgt spid="33"/>
                                        </p:tgtEl>
                                        <p:attrNameLst>
                                          <p:attrName>style.visibility</p:attrName>
                                        </p:attrNameLst>
                                      </p:cBhvr>
                                      <p:to>
                                        <p:strVal val="visible"/>
                                      </p:to>
                                    </p:set>
                                    <p:animEffect transition="in" filter="fade">
                                      <p:cBhvr>
                                        <p:cTn id="8" dur="350"/>
                                        <p:tgtEl>
                                          <p:spTgt spid="33"/>
                                        </p:tgtEl>
                                      </p:cBhvr>
                                    </p:animEffect>
                                  </p:childTnLst>
                                </p:cTn>
                              </p:par>
                              <p:par>
                                <p:cTn id="11" presetID="0" presetClass="path" presetSubtype="0" accel="30000" decel="40000" fill="hold" grpId="0" nodeType="withEffect">
                                  <p:stCondLst>
                                    <p:cond delay="1000"/>
                                  </p:stCondLst>
                                  <p:childTnLst>
                                    <p:animMotion origin="layout" path="M 0 0 L 0.15615 0.00000 E" pathEditMode="relative" rAng="0" ptsTypes="AA">
                                      <p:cBhvr>
                                        <p:cTn id="10" dur="650" fill="hold"/>
                                        <p:tgtEl>
                                          <p:spTgt spid="32"/>
                                        </p:tgtEl>
                                        <p:attrNameLst>
                                          <p:attrName>ppt_x</p:attrName>
                                          <p:attrName>ppt_y</p:attrName>
                                        </p:attrNameLst>
                                      </p:cBhvr>
                                      <p:rCtr x="0" y="0"/>
                                    </p:animMotion>
                                  </p:childTnLst>
                                </p:cTn>
                              </p:par>
                              <p:par>
                                <p:cTn id="14" presetID="10" presetClass="entr" presetSubtype="0" fill="hold" grpId="0" nodeType="withEffect">
                                  <p:stCondLst>
                                    <p:cond delay="165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350"/>
                                        <p:tgtEl>
                                          <p:spTgt spid="35"/>
                                        </p:tgtEl>
                                      </p:cBhvr>
                                    </p:animEffect>
                                  </p:childTnLst>
                                </p:cTn>
                              </p:par>
                              <p:par>
                                <p:cTn id="16" presetID="0" presetClass="path" presetSubtype="0" accel="30000" decel="40000" fill="hold" grpId="0" nodeType="withEffect">
                                  <p:stCondLst>
                                    <p:cond delay="2000"/>
                                  </p:stCondLst>
                                  <p:childTnLst>
                                    <p:animMotion origin="layout" path="M 0 0 L 0.15615 0.00000 E" pathEditMode="relative" rAng="0" ptsTypes="AA">
                                      <p:cBhvr>
                                        <p:cTn id="15" dur="650" fill="hold"/>
                                        <p:tgtEl>
                                          <p:spTgt spid="32"/>
                                        </p:tgtEl>
                                        <p:attrNameLst>
                                          <p:attrName>ppt_x</p:attrName>
                                          <p:attrName>ppt_y</p:attrName>
                                        </p:attrNameLst>
                                      </p:cBhvr>
                                      <p:rCtr x="0" y="0"/>
                                    </p:animMotion>
                                  </p:childTnLst>
                                </p:cTn>
                              </p:par>
                              <p:par>
                                <p:cTn id="19" presetID="10" presetClass="entr" presetSubtype="0" fill="hold" grpId="0" nodeType="withEffect">
                                  <p:stCondLst>
                                    <p:cond delay="26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350"/>
                                        <p:tgtEl>
                                          <p:spTgt spid="37"/>
                                        </p:tgtEl>
                                      </p:cBhvr>
                                    </p:animEffect>
                                  </p:childTnLst>
                                </p:cTn>
                              </p:par>
                              <p:par>
                                <p:cTn id="21" presetID="0" presetClass="path" presetSubtype="0" accel="30000" decel="40000" fill="hold" grpId="0" nodeType="withEffect">
                                  <p:stCondLst>
                                    <p:cond delay="3000"/>
                                  </p:stCondLst>
                                  <p:childTnLst>
                                    <p:animMotion origin="layout" path="M 0 0 L 0.15615 0.00000 E" pathEditMode="relative" rAng="0" ptsTypes="AA">
                                      <p:cBhvr>
                                        <p:cTn id="20" dur="650" fill="hold"/>
                                        <p:tgtEl>
                                          <p:spTgt spid="32"/>
                                        </p:tgtEl>
                                        <p:attrNameLst>
                                          <p:attrName>ppt_x</p:attrName>
                                          <p:attrName>ppt_y</p:attrName>
                                        </p:attrNameLst>
                                      </p:cBhvr>
                                      <p:rCtr x="0" y="0"/>
                                    </p:animMotion>
                                  </p:childTnLst>
                                </p:cTn>
                              </p:par>
                              <p:par>
                                <p:cTn id="23" presetID="0" presetClass="path" presetSubtype="0" accel="30000" decel="40000" fill="hold" grpId="0" nodeType="withEffect">
                                  <p:stCondLst>
                                    <p:cond delay="3650"/>
                                  </p:stCondLst>
                                  <p:childTnLst>
                                    <p:animMotion origin="layout" path="M 0 0 L 0.15615 0.00000 E" pathEditMode="relative" rAng="0" ptsTypes="AA">
                                      <p:cBhvr>
                                        <p:cTn id="22" dur="650" fill="hold"/>
                                        <p:tgtEl>
                                          <p:spTgt spid="32"/>
                                        </p:tgtEl>
                                        <p:attrNameLst>
                                          <p:attrName>ppt_x</p:attrName>
                                          <p:attrName>ppt_y</p:attrName>
                                        </p:attrNameLst>
                                      </p:cBhvr>
                                      <p:rCtr x="0" y="0"/>
                                    </p:animMotion>
                                  </p:childTnLst>
                                </p:cTn>
                              </p:par>
                            </p:childTnLst>
                          </p:cTn>
                        </p:par>
                      </p:childTnLst>
                    </p:cTn>
                  </p:par>
                  <p:par>
                    <p:cTn id="24" fill="hold">
                      <p:stCondLst>
                        <p:cond delay="indefinite"/>
                      </p:stCondLst>
                      <p:childTnLst>
                        <p:par>
                          <p:cTn id="25" fill="hold">
                            <p:stCondLst>
                              <p:cond delay="0"/>
                            </p:stCondLst>
                            <p:childTnLst>
                              <p:par>
                                <p:cTn id="28" presetID="22" presetClass="entr" presetSubtype="8"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900"/>
                                        <p:tgtEl>
                                          <p:spTgt spid="39"/>
                                        </p:tgtEl>
                                      </p:cBhvr>
                                    </p:animEffect>
                                  </p:childTnLst>
                                </p:cTn>
                              </p:par>
                            </p:childTnLst>
                          </p:cTn>
                        </p:par>
                      </p:childTnLst>
                    </p:cTn>
                  </p:par>
                  <p:par>
                    <p:cTn id="29" fill="hold">
                      <p:stCondLst>
                        <p:cond delay="indefinite"/>
                      </p:stCondLst>
                      <p:childTnLst>
                        <p:par>
                          <p:cTn id="30" fill="hold">
                            <p:stCondLst>
                              <p:cond delay="0"/>
                            </p:stCondLst>
                            <p:childTnLst>
                              <p:par>
                                <p:cTn id="33" presetID="10" presetClass="entr" presetSubtype="0" fill="hold" grpId="0"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400"/>
                                        <p:tgtEl>
                                          <p:spTgt spid="34"/>
                                        </p:tgtEl>
                                      </p:cBhvr>
                                    </p:animEffect>
                                  </p:childTnLst>
                                </p:cTn>
                              </p:par>
                              <p:par>
                                <p:cTn id="36" presetID="10" presetClass="entr" presetSubtype="0" fill="hold" grpId="0" nodeType="withEffect">
                                  <p:stCondLst>
                                    <p:cond delay="22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400"/>
                                        <p:tgtEl>
                                          <p:spTgt spid="36"/>
                                        </p:tgtEl>
                                      </p:cBhvr>
                                    </p:animEffect>
                                  </p:childTnLst>
                                </p:cTn>
                              </p:par>
                              <p:par>
                                <p:cTn id="39" presetID="10" presetClass="entr" presetSubtype="0" fill="hold" grpId="0" nodeType="withEffect">
                                  <p:stCondLst>
                                    <p:cond delay="44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400"/>
                                        <p:tgtEl>
                                          <p:spTgt spid="38"/>
                                        </p:tgtEl>
                                      </p:cBhvr>
                                    </p:animEffect>
                                  </p:childTnLst>
                                </p:cTn>
                              </p:par>
                            </p:childTnLst>
                          </p:cTn>
                        </p:par>
                      </p:childTnLst>
                    </p:cTn>
                  </p:par>
                  <p:par>
                    <p:cTn id="40" fill="hold">
                      <p:stCondLst>
                        <p:cond delay="indefinite"/>
                      </p:stCondLst>
                      <p:childTnLst>
                        <p:par>
                          <p:cTn id="41" fill="hold">
                            <p:stCondLst>
                              <p:cond delay="0"/>
                            </p:stCondLst>
                            <p:childTnLst>
                              <p:par>
                                <p:cTn id="44" presetID="10"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6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5" grpId="0" animBg="1"/>
      <p:bldP spid="37" grpId="0" animBg="1"/>
      <p:bldP spid="39" grpId="0" animBg="1"/>
      <p:bldP spid="34" grpId="0" animBg="1"/>
      <p:bldP spid="36" grpId="0" animBg="1"/>
      <p:bldP spid="38" grpId="0" animBg="1"/>
      <p:bldP spid="40"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05  ·  The litmus test</a:t>
            </a:r>
          </a:p>
        </p:txBody>
      </p:sp>
      <p:sp>
        <p:nvSpPr>
          <p:cNvPr id="3" name="Headline"/>
          <p:cNvSpPr>
            <a:spLocks noGrp="1"/>
          </p:cNvSpPr>
          <p:nvPr>
            <p:ph type="title"/>
          </p:nvPr>
        </p:nvSpPr>
        <p:spPr>
          <a:xfrm>
            <a:off x="594360" y="868680"/>
            <a:ext cx="3291840" cy="3017520"/>
          </a:xfrm>
        </p:spPr>
        <p:txBody>
          <a:bodyPr wrap="square" anchor="t" lIns="0" rIns="0" tIns="0" bIns="0"/>
          <a:lstStyle/>
          <a:p>
            <a:pPr algn="l">
              <a:lnSpc>
                <a:spcPct val="88000"/>
              </a:lnSpc>
              <a:spcAft>
                <a:spcPts val="0"/>
              </a:spcAft>
            </a:pPr>
            <a:r>
              <a:rPr sz="8800" b="1" spc="-200">
                <a:solidFill>
                  <a:schemeClr val="tx1"/>
                </a:solidFill>
                <a:latin typeface="+mj-lt"/>
              </a:rPr>
              <a:t>IN</a:t>
            </a:r>
          </a:p>
          <a:p>
            <a:pPr algn="l">
              <a:lnSpc>
                <a:spcPct val="88000"/>
              </a:lnSpc>
              <a:spcAft>
                <a:spcPts val="0"/>
              </a:spcAft>
            </a:pPr>
            <a:r>
              <a:rPr sz="8800" b="1" spc="-200">
                <a:solidFill>
                  <a:srgbClr val="B7B3A8"/>
                </a:solidFill>
                <a:latin typeface="+mj-lt"/>
              </a:rPr>
              <a:t>OR</a:t>
            </a:r>
          </a:p>
          <a:p>
            <a:pPr algn="l">
              <a:lnSpc>
                <a:spcPct val="88000"/>
              </a:lnSpc>
              <a:spcAft>
                <a:spcPts val="0"/>
              </a:spcAft>
            </a:pPr>
            <a:r>
              <a:rPr sz="8800" b="1" spc="-200">
                <a:solidFill>
                  <a:schemeClr val="tx1"/>
                </a:solidFill>
                <a:latin typeface="+mj-lt"/>
              </a:rPr>
              <a:t>OUT?</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05 / 10</a:t>
            </a:r>
          </a:p>
        </p:txBody>
      </p:sp>
      <p:sp>
        <p:nvSpPr>
          <p:cNvPr id="5" name="!!Progress"/>
          <p:cNvSpPr/>
          <p:nvPr/>
        </p:nvSpPr>
        <p:spPr>
          <a:xfrm>
            <a:off x="594360" y="6462979"/>
            <a:ext cx="5500116"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When to scope a system in or out</a:t>
            </a:r>
          </a:p>
        </p:txBody>
      </p:sp>
      <p:sp>
        <p:nvSpPr>
          <p:cNvPr id="7" name="Principle"/>
          <p:cNvSpPr txBox="1"/>
          <p:nvPr/>
        </p:nvSpPr>
        <p:spPr>
          <a:xfrm>
            <a:off x="594360" y="4389120"/>
            <a:ext cx="3154680" cy="1188720"/>
          </a:xfrm>
          <a:prstGeom prst="rect">
            <a:avLst/>
          </a:prstGeom>
          <a:noFill/>
        </p:spPr>
        <p:txBody>
          <a:bodyPr wrap="square" anchor="t" lIns="0" rIns="0" tIns="0" bIns="0"/>
          <a:lstStyle/>
          <a:p>
            <a:pPr algn="l">
              <a:lnSpc>
                <a:spcPct val="118000"/>
              </a:lnSpc>
              <a:spcAft>
                <a:spcPts val="0"/>
              </a:spcAft>
            </a:pPr>
            <a:r>
              <a:rPr sz="1300" b="0">
                <a:solidFill>
                  <a:srgbClr val="5E6778"/>
                </a:solidFill>
                <a:latin typeface="+mn-lt"/>
              </a:rPr>
              <a:t>Scope a system in when there is a clear chain of impact between it and internal control over financial reporting.</a:t>
            </a:r>
          </a:p>
        </p:txBody>
      </p:sp>
      <p:sp>
        <p:nvSpPr>
          <p:cNvPr id="8" name="Header / Test"/>
          <p:cNvSpPr txBox="1"/>
          <p:nvPr/>
        </p:nvSpPr>
        <p:spPr>
          <a:xfrm>
            <a:off x="4526280" y="868680"/>
            <a:ext cx="2743200" cy="182880"/>
          </a:xfrm>
          <a:prstGeom prst="rect">
            <a:avLst/>
          </a:prstGeom>
          <a:noFill/>
        </p:spPr>
        <p:txBody>
          <a:bodyPr wrap="square" anchor="t" lIns="0" rIns="0" tIns="0" bIns="0"/>
          <a:lstStyle/>
          <a:p>
            <a:pPr algn="l">
              <a:spcAft>
                <a:spcPts val="0"/>
              </a:spcAft>
            </a:pPr>
            <a:r>
              <a:rPr sz="750" b="1" spc="140">
                <a:solidFill>
                  <a:srgbClr val="5E6778"/>
                </a:solidFill>
                <a:latin typeface="+mn-lt"/>
              </a:rPr>
              <a:t>THE LITMUS TEST · FIVE QUESTIONS</a:t>
            </a:r>
          </a:p>
        </p:txBody>
      </p:sp>
      <p:sp>
        <p:nvSpPr>
          <p:cNvPr id="9" name="Header / Legend"/>
          <p:cNvSpPr txBox="1"/>
          <p:nvPr/>
        </p:nvSpPr>
        <p:spPr>
          <a:xfrm>
            <a:off x="7223760" y="868680"/>
            <a:ext cx="4370832" cy="182880"/>
          </a:xfrm>
          <a:prstGeom prst="rect">
            <a:avLst/>
          </a:prstGeom>
          <a:noFill/>
        </p:spPr>
        <p:txBody>
          <a:bodyPr wrap="square" anchor="t" lIns="0" rIns="0" tIns="0" bIns="0"/>
          <a:lstStyle/>
          <a:p>
            <a:pPr algn="r">
              <a:spcAft>
                <a:spcPts val="0"/>
              </a:spcAft>
            </a:pPr>
            <a:r>
              <a:rPr sz="750" b="1" spc="120">
                <a:solidFill>
                  <a:schemeClr val="accent1"/>
                </a:solidFill>
                <a:latin typeface="+mn-lt"/>
              </a:rPr>
              <a:t>YES → KEEP FOLLOWING THE CHAIN</a:t>
            </a:r>
            <a:r>
              <a:rPr sz="750" b="1" spc="120">
                <a:solidFill>
                  <a:srgbClr val="5E6778"/>
                </a:solidFill>
                <a:latin typeface="+mn-lt"/>
              </a:rPr>
              <a:t>     NO → NEXT TEST</a:t>
            </a:r>
          </a:p>
        </p:txBody>
      </p:sp>
      <p:sp>
        <p:nvSpPr>
          <p:cNvPr id="10" name="!!Row1"/>
          <p:cNvSpPr/>
          <p:nvPr/>
        </p:nvSpPr>
        <p:spPr>
          <a:xfrm>
            <a:off x="4526280" y="1234440"/>
            <a:ext cx="7068312" cy="676656"/>
          </a:xfrm>
          <a:prstGeom prst="roundRect">
            <a:avLst>
              <a:gd name="adj" fmla="val 10810"/>
            </a:avLst>
          </a:prstGeom>
          <a:solidFill>
            <a:schemeClr val="bg1"/>
          </a:solidFill>
          <a:ln w="9525">
            <a:solidFill>
              <a:srgbClr val="E7E5DE"/>
            </a:solidFill>
          </a:ln>
          <a:effectLst/>
        </p:spPr>
        <p:txBody>
          <a:bodyPr rtlCol="0" anchor="ctr" lIns="0" rIns="0" tIns="0" bIns="0"/>
          <a:lstStyle/>
          <a:p>
            <a:pPr algn="ctr"/>
          </a:p>
        </p:txBody>
      </p:sp>
      <p:sp>
        <p:nvSpPr>
          <p:cNvPr id="11" name="!!Num1"/>
          <p:cNvSpPr txBox="1"/>
          <p:nvPr/>
        </p:nvSpPr>
        <p:spPr>
          <a:xfrm>
            <a:off x="4709160" y="1453896"/>
            <a:ext cx="457200" cy="274320"/>
          </a:xfrm>
          <a:prstGeom prst="rect">
            <a:avLst/>
          </a:prstGeom>
          <a:noFill/>
        </p:spPr>
        <p:txBody>
          <a:bodyPr wrap="square" anchor="t" lIns="0" rIns="0" tIns="0" bIns="0"/>
          <a:lstStyle/>
          <a:p>
            <a:pPr algn="l">
              <a:spcAft>
                <a:spcPts val="0"/>
              </a:spcAft>
            </a:pPr>
            <a:r>
              <a:rPr sz="1400" b="1">
                <a:solidFill>
                  <a:schemeClr val="accent1"/>
                </a:solidFill>
                <a:latin typeface="+mj-lt"/>
              </a:rPr>
              <a:t>01</a:t>
            </a:r>
          </a:p>
        </p:txBody>
      </p:sp>
      <p:sp>
        <p:nvSpPr>
          <p:cNvPr id="12" name="!!Q1"/>
          <p:cNvSpPr txBox="1"/>
          <p:nvPr/>
        </p:nvSpPr>
        <p:spPr>
          <a:xfrm>
            <a:off x="5257800" y="1353312"/>
            <a:ext cx="3931920" cy="457200"/>
          </a:xfrm>
          <a:prstGeom prst="rect">
            <a:avLst/>
          </a:prstGeom>
          <a:noFill/>
        </p:spPr>
        <p:txBody>
          <a:bodyPr wrap="square" anchor="ctr" lIns="0" rIns="0" tIns="0" bIns="0"/>
          <a:lstStyle/>
          <a:p>
            <a:pPr algn="l">
              <a:lnSpc>
                <a:spcPct val="110000"/>
              </a:lnSpc>
              <a:spcAft>
                <a:spcPts val="0"/>
              </a:spcAft>
            </a:pPr>
            <a:r>
              <a:rPr sz="1200" b="0">
                <a:solidFill>
                  <a:schemeClr val="tx1"/>
                </a:solidFill>
                <a:latin typeface="+mn-lt"/>
              </a:rPr>
              <a:t>Does it create, transform, aggregate or route financially relevant data?</a:t>
            </a:r>
          </a:p>
        </p:txBody>
      </p:sp>
      <p:sp>
        <p:nvSpPr>
          <p:cNvPr id="13" name="Q1 / Yes"/>
          <p:cNvSpPr/>
          <p:nvPr/>
        </p:nvSpPr>
        <p:spPr>
          <a:xfrm>
            <a:off x="9326880" y="1417320"/>
            <a:ext cx="1024128" cy="310896"/>
          </a:xfrm>
          <a:prstGeom prst="roundRect">
            <a:avLst>
              <a:gd name="adj" fmla="val 50000"/>
            </a:avLst>
          </a:prstGeom>
          <a:noFill/>
          <a:ln w="12700">
            <a:solidFill>
              <a:schemeClr val="tx1"/>
            </a:solidFill>
          </a:ln>
          <a:effectLst/>
        </p:spPr>
        <p:txBody>
          <a:bodyPr rtlCol="0" anchor="ctr" lIns="0" rIns="0" tIns="0" bIns="0" wrap="square"/>
          <a:lstStyle/>
          <a:p>
            <a:pPr algn="ctr">
              <a:spcAft>
                <a:spcPts val="0"/>
              </a:spcAft>
            </a:pPr>
            <a:r>
              <a:rPr sz="900" b="1" spc="120">
                <a:solidFill>
                  <a:schemeClr val="tx1"/>
                </a:solidFill>
                <a:latin typeface="+mn-lt"/>
              </a:rPr>
              <a:t>YES</a:t>
            </a:r>
          </a:p>
        </p:txBody>
      </p:sp>
      <p:sp>
        <p:nvSpPr>
          <p:cNvPr id="14" name="Q1 / No"/>
          <p:cNvSpPr/>
          <p:nvPr/>
        </p:nvSpPr>
        <p:spPr>
          <a:xfrm>
            <a:off x="10497312" y="1417320"/>
            <a:ext cx="1024128" cy="310896"/>
          </a:xfrm>
          <a:prstGeom prst="roundRect">
            <a:avLst>
              <a:gd name="adj" fmla="val 50000"/>
            </a:avLst>
          </a:prstGeom>
          <a:noFill/>
          <a:ln w="12700">
            <a:solidFill>
              <a:srgbClr val="D5D2C8"/>
            </a:solid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15" name="Chain / Link 1"/>
          <p:cNvSpPr/>
          <p:nvPr/>
        </p:nvSpPr>
        <p:spPr>
          <a:xfrm>
            <a:off x="4242816" y="1499616"/>
            <a:ext cx="146304" cy="146304"/>
          </a:xfrm>
          <a:prstGeom prst="ellipse">
            <a:avLst/>
          </a:prstGeom>
          <a:solidFill>
            <a:schemeClr val="accent1"/>
          </a:solidFill>
          <a:ln w="19050">
            <a:solidFill>
              <a:schemeClr val="bg2"/>
            </a:solidFill>
          </a:ln>
          <a:effectLst/>
        </p:spPr>
        <p:txBody>
          <a:bodyPr rtlCol="0" anchor="ctr" lIns="0" rIns="0" tIns="0" bIns="0"/>
          <a:lstStyle/>
          <a:p>
            <a:pPr algn="ctr"/>
          </a:p>
        </p:txBody>
      </p:sp>
      <p:sp>
        <p:nvSpPr>
          <p:cNvPr id="16" name="Chain / Segment 1"/>
          <p:cNvSpPr/>
          <p:nvPr/>
        </p:nvSpPr>
        <p:spPr>
          <a:xfrm>
            <a:off x="4302252" y="1645920"/>
            <a:ext cx="27432" cy="676656"/>
          </a:xfrm>
          <a:prstGeom prst="rect">
            <a:avLst/>
          </a:prstGeom>
          <a:solidFill>
            <a:schemeClr val="accent1"/>
          </a:solidFill>
          <a:ln>
            <a:noFill/>
          </a:ln>
          <a:effectLst/>
        </p:spPr>
        <p:txBody>
          <a:bodyPr rtlCol="0" anchor="ctr" lIns="0" rIns="0" tIns="0" bIns="0"/>
          <a:lstStyle/>
          <a:p>
            <a:pPr algn="ctr"/>
          </a:p>
        </p:txBody>
      </p:sp>
      <p:sp>
        <p:nvSpPr>
          <p:cNvPr id="17" name="!!Row2"/>
          <p:cNvSpPr/>
          <p:nvPr/>
        </p:nvSpPr>
        <p:spPr>
          <a:xfrm>
            <a:off x="4526280" y="1984248"/>
            <a:ext cx="7068312" cy="676656"/>
          </a:xfrm>
          <a:prstGeom prst="roundRect">
            <a:avLst>
              <a:gd name="adj" fmla="val 10810"/>
            </a:avLst>
          </a:prstGeom>
          <a:solidFill>
            <a:schemeClr val="bg1"/>
          </a:solidFill>
          <a:ln w="9525">
            <a:solidFill>
              <a:srgbClr val="E7E5DE"/>
            </a:solidFill>
          </a:ln>
          <a:effectLst/>
        </p:spPr>
        <p:txBody>
          <a:bodyPr rtlCol="0" anchor="ctr" lIns="0" rIns="0" tIns="0" bIns="0"/>
          <a:lstStyle/>
          <a:p>
            <a:pPr algn="ctr"/>
          </a:p>
        </p:txBody>
      </p:sp>
      <p:sp>
        <p:nvSpPr>
          <p:cNvPr id="18" name="!!Num2"/>
          <p:cNvSpPr txBox="1"/>
          <p:nvPr/>
        </p:nvSpPr>
        <p:spPr>
          <a:xfrm>
            <a:off x="4709160" y="2203704"/>
            <a:ext cx="457200" cy="274320"/>
          </a:xfrm>
          <a:prstGeom prst="rect">
            <a:avLst/>
          </a:prstGeom>
          <a:noFill/>
        </p:spPr>
        <p:txBody>
          <a:bodyPr wrap="square" anchor="t" lIns="0" rIns="0" tIns="0" bIns="0"/>
          <a:lstStyle/>
          <a:p>
            <a:pPr algn="l">
              <a:spcAft>
                <a:spcPts val="0"/>
              </a:spcAft>
            </a:pPr>
            <a:r>
              <a:rPr sz="1400" b="1">
                <a:solidFill>
                  <a:schemeClr val="accent1"/>
                </a:solidFill>
                <a:latin typeface="+mj-lt"/>
              </a:rPr>
              <a:t>02</a:t>
            </a:r>
          </a:p>
        </p:txBody>
      </p:sp>
      <p:sp>
        <p:nvSpPr>
          <p:cNvPr id="19" name="!!Q2"/>
          <p:cNvSpPr txBox="1"/>
          <p:nvPr/>
        </p:nvSpPr>
        <p:spPr>
          <a:xfrm>
            <a:off x="5257800" y="2103120"/>
            <a:ext cx="3931920" cy="457200"/>
          </a:xfrm>
          <a:prstGeom prst="rect">
            <a:avLst/>
          </a:prstGeom>
          <a:noFill/>
        </p:spPr>
        <p:txBody>
          <a:bodyPr wrap="square" anchor="ctr" lIns="0" rIns="0" tIns="0" bIns="0"/>
          <a:lstStyle/>
          <a:p>
            <a:pPr algn="l">
              <a:lnSpc>
                <a:spcPct val="110000"/>
              </a:lnSpc>
              <a:spcAft>
                <a:spcPts val="0"/>
              </a:spcAft>
            </a:pPr>
            <a:r>
              <a:rPr sz="1200" b="0">
                <a:solidFill>
                  <a:schemeClr val="tx1"/>
                </a:solidFill>
                <a:latin typeface="+mn-lt"/>
              </a:rPr>
              <a:t>Does a key control execute here, or rely on its output?</a:t>
            </a:r>
          </a:p>
        </p:txBody>
      </p:sp>
      <p:sp>
        <p:nvSpPr>
          <p:cNvPr id="20" name="Q2 / Yes"/>
          <p:cNvSpPr/>
          <p:nvPr/>
        </p:nvSpPr>
        <p:spPr>
          <a:xfrm>
            <a:off x="9326880" y="2167128"/>
            <a:ext cx="1024128" cy="310896"/>
          </a:xfrm>
          <a:prstGeom prst="roundRect">
            <a:avLst>
              <a:gd name="adj" fmla="val 50000"/>
            </a:avLst>
          </a:prstGeom>
          <a:noFill/>
          <a:ln w="12700">
            <a:solidFill>
              <a:schemeClr val="tx1"/>
            </a:solidFill>
          </a:ln>
          <a:effectLst/>
        </p:spPr>
        <p:txBody>
          <a:bodyPr rtlCol="0" anchor="ctr" lIns="0" rIns="0" tIns="0" bIns="0" wrap="square"/>
          <a:lstStyle/>
          <a:p>
            <a:pPr algn="ctr">
              <a:spcAft>
                <a:spcPts val="0"/>
              </a:spcAft>
            </a:pPr>
            <a:r>
              <a:rPr sz="900" b="1" spc="120">
                <a:solidFill>
                  <a:schemeClr val="tx1"/>
                </a:solidFill>
                <a:latin typeface="+mn-lt"/>
              </a:rPr>
              <a:t>YES</a:t>
            </a:r>
          </a:p>
        </p:txBody>
      </p:sp>
      <p:sp>
        <p:nvSpPr>
          <p:cNvPr id="21" name="Q2 / No"/>
          <p:cNvSpPr/>
          <p:nvPr/>
        </p:nvSpPr>
        <p:spPr>
          <a:xfrm>
            <a:off x="10497312" y="2167128"/>
            <a:ext cx="1024128" cy="310896"/>
          </a:xfrm>
          <a:prstGeom prst="roundRect">
            <a:avLst>
              <a:gd name="adj" fmla="val 50000"/>
            </a:avLst>
          </a:prstGeom>
          <a:noFill/>
          <a:ln w="12700">
            <a:solidFill>
              <a:srgbClr val="D5D2C8"/>
            </a:solid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22" name="Chain / Link 2"/>
          <p:cNvSpPr/>
          <p:nvPr/>
        </p:nvSpPr>
        <p:spPr>
          <a:xfrm>
            <a:off x="4242816" y="2249424"/>
            <a:ext cx="146304" cy="146304"/>
          </a:xfrm>
          <a:prstGeom prst="ellipse">
            <a:avLst/>
          </a:prstGeom>
          <a:solidFill>
            <a:schemeClr val="accent1"/>
          </a:solidFill>
          <a:ln w="19050">
            <a:solidFill>
              <a:schemeClr val="bg2"/>
            </a:solidFill>
          </a:ln>
          <a:effectLst/>
        </p:spPr>
        <p:txBody>
          <a:bodyPr rtlCol="0" anchor="ctr" lIns="0" rIns="0" tIns="0" bIns="0"/>
          <a:lstStyle/>
          <a:p>
            <a:pPr algn="ctr"/>
          </a:p>
        </p:txBody>
      </p:sp>
      <p:sp>
        <p:nvSpPr>
          <p:cNvPr id="23" name="Chain / Segment 2"/>
          <p:cNvSpPr/>
          <p:nvPr/>
        </p:nvSpPr>
        <p:spPr>
          <a:xfrm>
            <a:off x="4302252" y="2395728"/>
            <a:ext cx="27432" cy="676656"/>
          </a:xfrm>
          <a:prstGeom prst="rect">
            <a:avLst/>
          </a:prstGeom>
          <a:solidFill>
            <a:schemeClr val="accent1"/>
          </a:solidFill>
          <a:ln>
            <a:noFill/>
          </a:ln>
          <a:effectLst/>
        </p:spPr>
        <p:txBody>
          <a:bodyPr rtlCol="0" anchor="ctr" lIns="0" rIns="0" tIns="0" bIns="0"/>
          <a:lstStyle/>
          <a:p>
            <a:pPr algn="ctr"/>
          </a:p>
        </p:txBody>
      </p:sp>
      <p:sp>
        <p:nvSpPr>
          <p:cNvPr id="24" name="!!Row3"/>
          <p:cNvSpPr/>
          <p:nvPr/>
        </p:nvSpPr>
        <p:spPr>
          <a:xfrm>
            <a:off x="4526280" y="2734056"/>
            <a:ext cx="7068312" cy="676656"/>
          </a:xfrm>
          <a:prstGeom prst="roundRect">
            <a:avLst>
              <a:gd name="adj" fmla="val 10810"/>
            </a:avLst>
          </a:prstGeom>
          <a:solidFill>
            <a:schemeClr val="bg1"/>
          </a:solidFill>
          <a:ln w="9525">
            <a:solidFill>
              <a:srgbClr val="E7E5DE"/>
            </a:solidFill>
          </a:ln>
          <a:effectLst/>
        </p:spPr>
        <p:txBody>
          <a:bodyPr rtlCol="0" anchor="ctr" lIns="0" rIns="0" tIns="0" bIns="0"/>
          <a:lstStyle/>
          <a:p>
            <a:pPr algn="ctr"/>
          </a:p>
        </p:txBody>
      </p:sp>
      <p:sp>
        <p:nvSpPr>
          <p:cNvPr id="25" name="!!Num3"/>
          <p:cNvSpPr txBox="1"/>
          <p:nvPr/>
        </p:nvSpPr>
        <p:spPr>
          <a:xfrm>
            <a:off x="4709160" y="2953512"/>
            <a:ext cx="457200" cy="274320"/>
          </a:xfrm>
          <a:prstGeom prst="rect">
            <a:avLst/>
          </a:prstGeom>
          <a:noFill/>
        </p:spPr>
        <p:txBody>
          <a:bodyPr wrap="square" anchor="t" lIns="0" rIns="0" tIns="0" bIns="0"/>
          <a:lstStyle/>
          <a:p>
            <a:pPr algn="l">
              <a:spcAft>
                <a:spcPts val="0"/>
              </a:spcAft>
            </a:pPr>
            <a:r>
              <a:rPr sz="1400" b="1">
                <a:solidFill>
                  <a:schemeClr val="accent1"/>
                </a:solidFill>
                <a:latin typeface="+mj-lt"/>
              </a:rPr>
              <a:t>03</a:t>
            </a:r>
          </a:p>
        </p:txBody>
      </p:sp>
      <p:sp>
        <p:nvSpPr>
          <p:cNvPr id="26" name="!!Q3"/>
          <p:cNvSpPr txBox="1"/>
          <p:nvPr/>
        </p:nvSpPr>
        <p:spPr>
          <a:xfrm>
            <a:off x="5257800" y="2852928"/>
            <a:ext cx="3931920" cy="457200"/>
          </a:xfrm>
          <a:prstGeom prst="rect">
            <a:avLst/>
          </a:prstGeom>
          <a:noFill/>
        </p:spPr>
        <p:txBody>
          <a:bodyPr wrap="square" anchor="ctr" lIns="0" rIns="0" tIns="0" bIns="0"/>
          <a:lstStyle/>
          <a:p>
            <a:pPr algn="l">
              <a:lnSpc>
                <a:spcPct val="110000"/>
              </a:lnSpc>
              <a:spcAft>
                <a:spcPts val="0"/>
              </a:spcAft>
            </a:pPr>
            <a:r>
              <a:rPr sz="1200" b="0">
                <a:solidFill>
                  <a:schemeClr val="tx1"/>
                </a:solidFill>
                <a:latin typeface="+mn-lt"/>
              </a:rPr>
              <a:t>Do downstream controls depend on its data?</a:t>
            </a:r>
          </a:p>
        </p:txBody>
      </p:sp>
      <p:sp>
        <p:nvSpPr>
          <p:cNvPr id="27" name="Q3 / Yes"/>
          <p:cNvSpPr/>
          <p:nvPr/>
        </p:nvSpPr>
        <p:spPr>
          <a:xfrm>
            <a:off x="9326880" y="2916936"/>
            <a:ext cx="1024128" cy="310896"/>
          </a:xfrm>
          <a:prstGeom prst="roundRect">
            <a:avLst>
              <a:gd name="adj" fmla="val 50000"/>
            </a:avLst>
          </a:prstGeom>
          <a:noFill/>
          <a:ln w="12700">
            <a:solidFill>
              <a:schemeClr val="tx1"/>
            </a:solidFill>
          </a:ln>
          <a:effectLst/>
        </p:spPr>
        <p:txBody>
          <a:bodyPr rtlCol="0" anchor="ctr" lIns="0" rIns="0" tIns="0" bIns="0" wrap="square"/>
          <a:lstStyle/>
          <a:p>
            <a:pPr algn="ctr">
              <a:spcAft>
                <a:spcPts val="0"/>
              </a:spcAft>
            </a:pPr>
            <a:r>
              <a:rPr sz="900" b="1" spc="120">
                <a:solidFill>
                  <a:schemeClr val="tx1"/>
                </a:solidFill>
                <a:latin typeface="+mn-lt"/>
              </a:rPr>
              <a:t>YES</a:t>
            </a:r>
          </a:p>
        </p:txBody>
      </p:sp>
      <p:sp>
        <p:nvSpPr>
          <p:cNvPr id="28" name="Q3 / No"/>
          <p:cNvSpPr/>
          <p:nvPr/>
        </p:nvSpPr>
        <p:spPr>
          <a:xfrm>
            <a:off x="10497312" y="2916936"/>
            <a:ext cx="1024128" cy="310896"/>
          </a:xfrm>
          <a:prstGeom prst="roundRect">
            <a:avLst>
              <a:gd name="adj" fmla="val 50000"/>
            </a:avLst>
          </a:prstGeom>
          <a:noFill/>
          <a:ln w="12700">
            <a:solidFill>
              <a:srgbClr val="D5D2C8"/>
            </a:solid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29" name="Chain / Link 3"/>
          <p:cNvSpPr/>
          <p:nvPr/>
        </p:nvSpPr>
        <p:spPr>
          <a:xfrm>
            <a:off x="4242816" y="2999232"/>
            <a:ext cx="146304" cy="146304"/>
          </a:xfrm>
          <a:prstGeom prst="ellipse">
            <a:avLst/>
          </a:prstGeom>
          <a:solidFill>
            <a:schemeClr val="accent1"/>
          </a:solidFill>
          <a:ln w="19050">
            <a:solidFill>
              <a:schemeClr val="bg2"/>
            </a:solidFill>
          </a:ln>
          <a:effectLst/>
        </p:spPr>
        <p:txBody>
          <a:bodyPr rtlCol="0" anchor="ctr" lIns="0" rIns="0" tIns="0" bIns="0"/>
          <a:lstStyle/>
          <a:p>
            <a:pPr algn="ctr"/>
          </a:p>
        </p:txBody>
      </p:sp>
      <p:sp>
        <p:nvSpPr>
          <p:cNvPr id="30" name="Chain / Segment 3"/>
          <p:cNvSpPr/>
          <p:nvPr/>
        </p:nvSpPr>
        <p:spPr>
          <a:xfrm>
            <a:off x="4302252" y="3145536"/>
            <a:ext cx="27432" cy="676656"/>
          </a:xfrm>
          <a:prstGeom prst="rect">
            <a:avLst/>
          </a:prstGeom>
          <a:solidFill>
            <a:schemeClr val="accent1"/>
          </a:solidFill>
          <a:ln>
            <a:noFill/>
          </a:ln>
          <a:effectLst/>
        </p:spPr>
        <p:txBody>
          <a:bodyPr rtlCol="0" anchor="ctr" lIns="0" rIns="0" tIns="0" bIns="0"/>
          <a:lstStyle/>
          <a:p>
            <a:pPr algn="ctr"/>
          </a:p>
        </p:txBody>
      </p:sp>
      <p:sp>
        <p:nvSpPr>
          <p:cNvPr id="31" name="!!Row4"/>
          <p:cNvSpPr/>
          <p:nvPr/>
        </p:nvSpPr>
        <p:spPr>
          <a:xfrm>
            <a:off x="4526280" y="3483864"/>
            <a:ext cx="7068312" cy="676656"/>
          </a:xfrm>
          <a:prstGeom prst="roundRect">
            <a:avLst>
              <a:gd name="adj" fmla="val 10810"/>
            </a:avLst>
          </a:prstGeom>
          <a:solidFill>
            <a:schemeClr val="bg1"/>
          </a:solidFill>
          <a:ln w="9525">
            <a:solidFill>
              <a:srgbClr val="E7E5DE"/>
            </a:solidFill>
          </a:ln>
          <a:effectLst/>
        </p:spPr>
        <p:txBody>
          <a:bodyPr rtlCol="0" anchor="ctr" lIns="0" rIns="0" tIns="0" bIns="0"/>
          <a:lstStyle/>
          <a:p>
            <a:pPr algn="ctr"/>
          </a:p>
        </p:txBody>
      </p:sp>
      <p:sp>
        <p:nvSpPr>
          <p:cNvPr id="32" name="!!Num4"/>
          <p:cNvSpPr txBox="1"/>
          <p:nvPr/>
        </p:nvSpPr>
        <p:spPr>
          <a:xfrm>
            <a:off x="4709160" y="3703320"/>
            <a:ext cx="457200" cy="274320"/>
          </a:xfrm>
          <a:prstGeom prst="rect">
            <a:avLst/>
          </a:prstGeom>
          <a:noFill/>
        </p:spPr>
        <p:txBody>
          <a:bodyPr wrap="square" anchor="t" lIns="0" rIns="0" tIns="0" bIns="0"/>
          <a:lstStyle/>
          <a:p>
            <a:pPr algn="l">
              <a:spcAft>
                <a:spcPts val="0"/>
              </a:spcAft>
            </a:pPr>
            <a:r>
              <a:rPr sz="1400" b="1">
                <a:solidFill>
                  <a:schemeClr val="accent1"/>
                </a:solidFill>
                <a:latin typeface="+mj-lt"/>
              </a:rPr>
              <a:t>04</a:t>
            </a:r>
          </a:p>
        </p:txBody>
      </p:sp>
      <p:sp>
        <p:nvSpPr>
          <p:cNvPr id="33" name="!!Q4"/>
          <p:cNvSpPr txBox="1"/>
          <p:nvPr/>
        </p:nvSpPr>
        <p:spPr>
          <a:xfrm>
            <a:off x="5257800" y="3602736"/>
            <a:ext cx="3931920" cy="457200"/>
          </a:xfrm>
          <a:prstGeom prst="rect">
            <a:avLst/>
          </a:prstGeom>
          <a:noFill/>
        </p:spPr>
        <p:txBody>
          <a:bodyPr wrap="square" anchor="ctr" lIns="0" rIns="0" tIns="0" bIns="0"/>
          <a:lstStyle/>
          <a:p>
            <a:pPr algn="l">
              <a:lnSpc>
                <a:spcPct val="110000"/>
              </a:lnSpc>
              <a:spcAft>
                <a:spcPts val="0"/>
              </a:spcAft>
            </a:pPr>
            <a:r>
              <a:rPr sz="1200" b="0">
                <a:solidFill>
                  <a:schemeClr val="tx1"/>
                </a:solidFill>
                <a:latin typeface="+mn-lt"/>
              </a:rPr>
              <a:t>Could privileged access or a bad change enable a material misstatement?</a:t>
            </a:r>
          </a:p>
        </p:txBody>
      </p:sp>
      <p:sp>
        <p:nvSpPr>
          <p:cNvPr id="34" name="Q4 / Yes"/>
          <p:cNvSpPr/>
          <p:nvPr/>
        </p:nvSpPr>
        <p:spPr>
          <a:xfrm>
            <a:off x="9326880" y="3666744"/>
            <a:ext cx="1024128" cy="310896"/>
          </a:xfrm>
          <a:prstGeom prst="roundRect">
            <a:avLst>
              <a:gd name="adj" fmla="val 50000"/>
            </a:avLst>
          </a:prstGeom>
          <a:noFill/>
          <a:ln w="12700">
            <a:solidFill>
              <a:schemeClr val="tx1"/>
            </a:solidFill>
          </a:ln>
          <a:effectLst/>
        </p:spPr>
        <p:txBody>
          <a:bodyPr rtlCol="0" anchor="ctr" lIns="0" rIns="0" tIns="0" bIns="0" wrap="square"/>
          <a:lstStyle/>
          <a:p>
            <a:pPr algn="ctr">
              <a:spcAft>
                <a:spcPts val="0"/>
              </a:spcAft>
            </a:pPr>
            <a:r>
              <a:rPr sz="900" b="1" spc="120">
                <a:solidFill>
                  <a:schemeClr val="tx1"/>
                </a:solidFill>
                <a:latin typeface="+mn-lt"/>
              </a:rPr>
              <a:t>YES</a:t>
            </a:r>
          </a:p>
        </p:txBody>
      </p:sp>
      <p:sp>
        <p:nvSpPr>
          <p:cNvPr id="35" name="Q4 / No"/>
          <p:cNvSpPr/>
          <p:nvPr/>
        </p:nvSpPr>
        <p:spPr>
          <a:xfrm>
            <a:off x="10497312" y="3666744"/>
            <a:ext cx="1024128" cy="310896"/>
          </a:xfrm>
          <a:prstGeom prst="roundRect">
            <a:avLst>
              <a:gd name="adj" fmla="val 50000"/>
            </a:avLst>
          </a:prstGeom>
          <a:noFill/>
          <a:ln w="12700">
            <a:solidFill>
              <a:srgbClr val="D5D2C8"/>
            </a:solid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36" name="Chain / Link 4"/>
          <p:cNvSpPr/>
          <p:nvPr/>
        </p:nvSpPr>
        <p:spPr>
          <a:xfrm>
            <a:off x="4242816" y="3749040"/>
            <a:ext cx="146304" cy="146304"/>
          </a:xfrm>
          <a:prstGeom prst="ellipse">
            <a:avLst/>
          </a:prstGeom>
          <a:solidFill>
            <a:schemeClr val="accent1"/>
          </a:solidFill>
          <a:ln w="19050">
            <a:solidFill>
              <a:schemeClr val="bg2"/>
            </a:solidFill>
          </a:ln>
          <a:effectLst/>
        </p:spPr>
        <p:txBody>
          <a:bodyPr rtlCol="0" anchor="ctr" lIns="0" rIns="0" tIns="0" bIns="0"/>
          <a:lstStyle/>
          <a:p>
            <a:pPr algn="ctr"/>
          </a:p>
        </p:txBody>
      </p:sp>
      <p:sp>
        <p:nvSpPr>
          <p:cNvPr id="37" name="Chain / Segment 4"/>
          <p:cNvSpPr/>
          <p:nvPr/>
        </p:nvSpPr>
        <p:spPr>
          <a:xfrm>
            <a:off x="4302252" y="3895344"/>
            <a:ext cx="27432" cy="676656"/>
          </a:xfrm>
          <a:prstGeom prst="rect">
            <a:avLst/>
          </a:prstGeom>
          <a:solidFill>
            <a:schemeClr val="accent1"/>
          </a:solidFill>
          <a:ln>
            <a:noFill/>
          </a:ln>
          <a:effectLst/>
        </p:spPr>
        <p:txBody>
          <a:bodyPr rtlCol="0" anchor="ctr" lIns="0" rIns="0" tIns="0" bIns="0"/>
          <a:lstStyle/>
          <a:p>
            <a:pPr algn="ctr"/>
          </a:p>
        </p:txBody>
      </p:sp>
      <p:sp>
        <p:nvSpPr>
          <p:cNvPr id="38" name="!!Row5"/>
          <p:cNvSpPr/>
          <p:nvPr/>
        </p:nvSpPr>
        <p:spPr>
          <a:xfrm>
            <a:off x="4526280" y="4233672"/>
            <a:ext cx="7068312" cy="676656"/>
          </a:xfrm>
          <a:prstGeom prst="roundRect">
            <a:avLst>
              <a:gd name="adj" fmla="val 10810"/>
            </a:avLst>
          </a:prstGeom>
          <a:solidFill>
            <a:schemeClr val="bg1"/>
          </a:solidFill>
          <a:ln w="9525">
            <a:solidFill>
              <a:srgbClr val="E7E5DE"/>
            </a:solidFill>
          </a:ln>
          <a:effectLst/>
        </p:spPr>
        <p:txBody>
          <a:bodyPr rtlCol="0" anchor="ctr" lIns="0" rIns="0" tIns="0" bIns="0"/>
          <a:lstStyle/>
          <a:p>
            <a:pPr algn="ctr"/>
          </a:p>
        </p:txBody>
      </p:sp>
      <p:sp>
        <p:nvSpPr>
          <p:cNvPr id="39" name="!!Num5"/>
          <p:cNvSpPr txBox="1"/>
          <p:nvPr/>
        </p:nvSpPr>
        <p:spPr>
          <a:xfrm>
            <a:off x="4709160" y="4453128"/>
            <a:ext cx="457200" cy="274320"/>
          </a:xfrm>
          <a:prstGeom prst="rect">
            <a:avLst/>
          </a:prstGeom>
          <a:noFill/>
        </p:spPr>
        <p:txBody>
          <a:bodyPr wrap="square" anchor="t" lIns="0" rIns="0" tIns="0" bIns="0"/>
          <a:lstStyle/>
          <a:p>
            <a:pPr algn="l">
              <a:spcAft>
                <a:spcPts val="0"/>
              </a:spcAft>
            </a:pPr>
            <a:r>
              <a:rPr sz="1400" b="1">
                <a:solidFill>
                  <a:schemeClr val="accent1"/>
                </a:solidFill>
                <a:latin typeface="+mj-lt"/>
              </a:rPr>
              <a:t>05</a:t>
            </a:r>
          </a:p>
        </p:txBody>
      </p:sp>
      <p:sp>
        <p:nvSpPr>
          <p:cNvPr id="40" name="!!Q5"/>
          <p:cNvSpPr txBox="1"/>
          <p:nvPr/>
        </p:nvSpPr>
        <p:spPr>
          <a:xfrm>
            <a:off x="5257800" y="4352544"/>
            <a:ext cx="3931920" cy="457200"/>
          </a:xfrm>
          <a:prstGeom prst="rect">
            <a:avLst/>
          </a:prstGeom>
          <a:noFill/>
        </p:spPr>
        <p:txBody>
          <a:bodyPr wrap="square" anchor="ctr" lIns="0" rIns="0" tIns="0" bIns="0"/>
          <a:lstStyle/>
          <a:p>
            <a:pPr algn="l">
              <a:lnSpc>
                <a:spcPct val="110000"/>
              </a:lnSpc>
              <a:spcAft>
                <a:spcPts val="0"/>
              </a:spcAft>
            </a:pPr>
            <a:r>
              <a:rPr sz="1200" b="0">
                <a:solidFill>
                  <a:schemeClr val="tx1"/>
                </a:solidFill>
                <a:latin typeface="+mn-lt"/>
              </a:rPr>
              <a:t>Is assurance dependent on an outsourced system or SOC report?</a:t>
            </a:r>
          </a:p>
        </p:txBody>
      </p:sp>
      <p:sp>
        <p:nvSpPr>
          <p:cNvPr id="41" name="Q5 / Yes"/>
          <p:cNvSpPr/>
          <p:nvPr/>
        </p:nvSpPr>
        <p:spPr>
          <a:xfrm>
            <a:off x="9326880" y="4416552"/>
            <a:ext cx="1024128" cy="310896"/>
          </a:xfrm>
          <a:prstGeom prst="roundRect">
            <a:avLst>
              <a:gd name="adj" fmla="val 50000"/>
            </a:avLst>
          </a:prstGeom>
          <a:noFill/>
          <a:ln w="12700">
            <a:solidFill>
              <a:schemeClr val="tx1"/>
            </a:solidFill>
          </a:ln>
          <a:effectLst/>
        </p:spPr>
        <p:txBody>
          <a:bodyPr rtlCol="0" anchor="ctr" lIns="0" rIns="0" tIns="0" bIns="0" wrap="square"/>
          <a:lstStyle/>
          <a:p>
            <a:pPr algn="ctr">
              <a:spcAft>
                <a:spcPts val="0"/>
              </a:spcAft>
            </a:pPr>
            <a:r>
              <a:rPr sz="900" b="1" spc="120">
                <a:solidFill>
                  <a:schemeClr val="tx1"/>
                </a:solidFill>
                <a:latin typeface="+mn-lt"/>
              </a:rPr>
              <a:t>YES</a:t>
            </a:r>
          </a:p>
        </p:txBody>
      </p:sp>
      <p:sp>
        <p:nvSpPr>
          <p:cNvPr id="42" name="Q5 / No"/>
          <p:cNvSpPr/>
          <p:nvPr/>
        </p:nvSpPr>
        <p:spPr>
          <a:xfrm>
            <a:off x="10497312" y="4416552"/>
            <a:ext cx="1024128" cy="310896"/>
          </a:xfrm>
          <a:prstGeom prst="roundRect">
            <a:avLst>
              <a:gd name="adj" fmla="val 50000"/>
            </a:avLst>
          </a:prstGeom>
          <a:noFill/>
          <a:ln w="12700">
            <a:solidFill>
              <a:srgbClr val="D5D2C8"/>
            </a:solid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43" name="Chain / Link 5"/>
          <p:cNvSpPr/>
          <p:nvPr/>
        </p:nvSpPr>
        <p:spPr>
          <a:xfrm>
            <a:off x="4242816" y="4498848"/>
            <a:ext cx="146304" cy="146304"/>
          </a:xfrm>
          <a:prstGeom prst="ellipse">
            <a:avLst/>
          </a:prstGeom>
          <a:solidFill>
            <a:schemeClr val="accent1"/>
          </a:solidFill>
          <a:ln w="19050">
            <a:solidFill>
              <a:schemeClr val="bg2"/>
            </a:solidFill>
          </a:ln>
          <a:effectLst/>
        </p:spPr>
        <p:txBody>
          <a:bodyPr rtlCol="0" anchor="ctr" lIns="0" rIns="0" tIns="0" bIns="0"/>
          <a:lstStyle/>
          <a:p>
            <a:pPr algn="ctr"/>
          </a:p>
        </p:txBody>
      </p:sp>
      <p:sp>
        <p:nvSpPr>
          <p:cNvPr id="44" name="Chain / Segment 5"/>
          <p:cNvSpPr/>
          <p:nvPr/>
        </p:nvSpPr>
        <p:spPr>
          <a:xfrm>
            <a:off x="4302252" y="4645152"/>
            <a:ext cx="27432" cy="521208"/>
          </a:xfrm>
          <a:prstGeom prst="rect">
            <a:avLst/>
          </a:prstGeom>
          <a:solidFill>
            <a:schemeClr val="accent1"/>
          </a:solidFill>
          <a:ln>
            <a:noFill/>
          </a:ln>
          <a:effectLst/>
        </p:spPr>
        <p:txBody>
          <a:bodyPr rtlCol="0" anchor="ctr" lIns="0" rIns="0" tIns="0" bIns="0"/>
          <a:lstStyle/>
          <a:p>
            <a:pPr algn="ctr"/>
          </a:p>
        </p:txBody>
      </p:sp>
      <p:sp>
        <p:nvSpPr>
          <p:cNvPr id="45" name="Outcome / In scope"/>
          <p:cNvSpPr/>
          <p:nvPr/>
        </p:nvSpPr>
        <p:spPr>
          <a:xfrm>
            <a:off x="4526280" y="5166360"/>
            <a:ext cx="3474720" cy="841248"/>
          </a:xfrm>
          <a:prstGeom prst="roundRect">
            <a:avLst>
              <a:gd name="adj" fmla="val 8695"/>
            </a:avLst>
          </a:prstGeom>
          <a:solidFill>
            <a:schemeClr val="tx1"/>
          </a:solidFill>
          <a:ln>
            <a:noFill/>
          </a:ln>
          <a:effectLst/>
        </p:spPr>
        <p:txBody>
          <a:bodyPr rtlCol="0" anchor="ctr" lIns="201168" rIns="0" tIns="0" bIns="0" wrap="square"/>
          <a:lstStyle/>
          <a:p>
            <a:pPr algn="l">
              <a:lnSpc>
                <a:spcPct val="110000"/>
              </a:lnSpc>
              <a:spcAft>
                <a:spcPts val="0"/>
              </a:spcAft>
            </a:pPr>
            <a:r>
              <a:rPr sz="750" b="1" spc="140">
                <a:solidFill>
                  <a:schemeClr val="accent3"/>
                </a:solidFill>
                <a:latin typeface="+mn-lt"/>
              </a:rPr>
              <a:t>CLEAR CHAIN OF IMPACT</a:t>
            </a:r>
          </a:p>
          <a:p>
            <a:pPr algn="l">
              <a:lnSpc>
                <a:spcPct val="110000"/>
              </a:lnSpc>
              <a:spcAft>
                <a:spcPts val="0"/>
              </a:spcAft>
            </a:pPr>
            <a:r>
              <a:rPr sz="1800" b="1">
                <a:solidFill>
                  <a:schemeClr val="bg1"/>
                </a:solidFill>
                <a:latin typeface="+mj-lt"/>
              </a:rPr>
              <a:t>= IN SCOPE</a:t>
            </a:r>
          </a:p>
        </p:txBody>
      </p:sp>
      <p:sp>
        <p:nvSpPr>
          <p:cNvPr id="46" name="Outcome / Scoped out"/>
          <p:cNvSpPr/>
          <p:nvPr/>
        </p:nvSpPr>
        <p:spPr>
          <a:xfrm>
            <a:off x="8119872" y="5166360"/>
            <a:ext cx="3474720" cy="841248"/>
          </a:xfrm>
          <a:prstGeom prst="roundRect">
            <a:avLst>
              <a:gd name="adj" fmla="val 8695"/>
            </a:avLst>
          </a:prstGeom>
          <a:noFill/>
          <a:ln w="12700">
            <a:solidFill>
              <a:srgbClr val="5E6778"/>
            </a:solidFill>
            <a:prstDash val="dash"/>
          </a:ln>
          <a:effectLst/>
        </p:spPr>
        <p:txBody>
          <a:bodyPr rtlCol="0" anchor="ctr" lIns="201168" rIns="0" tIns="0" bIns="0" wrap="square"/>
          <a:lstStyle/>
          <a:p>
            <a:pPr algn="l">
              <a:lnSpc>
                <a:spcPct val="110000"/>
              </a:lnSpc>
              <a:spcAft>
                <a:spcPts val="0"/>
              </a:spcAft>
            </a:pPr>
            <a:r>
              <a:rPr sz="750" b="1" spc="140">
                <a:solidFill>
                  <a:srgbClr val="5E6778"/>
                </a:solidFill>
                <a:latin typeface="+mn-lt"/>
              </a:rPr>
              <a:t>BROKEN CHAIN OF IMPACT</a:t>
            </a:r>
          </a:p>
          <a:p>
            <a:pPr algn="l">
              <a:lnSpc>
                <a:spcPct val="110000"/>
              </a:lnSpc>
              <a:spcAft>
                <a:spcPts val="0"/>
              </a:spcAft>
            </a:pPr>
            <a:r>
              <a:rPr sz="1800" b="1">
                <a:solidFill>
                  <a:schemeClr val="tx1"/>
                </a:solidFill>
                <a:latin typeface="+mj-lt"/>
              </a:rPr>
              <a:t>= CAN BE SCOPED OUT</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10" presetClass="entr" presetSubtype="0" fill="hold" grpId="0" nodeType="clickEffect">
                                  <p:stCondLst>
                                    <p:cond delay="0"/>
                                  </p:stCondLst>
                                  <p:childTnLst>
                                    <p:set>
                                      <p:cBhvr>
                                        <p:cTn id="5" dur="1" fill="hold">
                                          <p:stCondLst>
                                            <p:cond delay="0"/>
                                          </p:stCondLst>
                                        </p:cTn>
                                        <p:tgtEl>
                                          <p:spTgt spid="10"/>
                                        </p:tgtEl>
                                        <p:attrNameLst>
                                          <p:attrName>style.visibility</p:attrName>
                                        </p:attrNameLst>
                                      </p:cBhvr>
                                      <p:to>
                                        <p:strVal val="visible"/>
                                      </p:to>
                                    </p:set>
                                    <p:animEffect transition="in" filter="fade">
                                      <p:cBhvr>
                                        <p:cTn id="6" dur="400"/>
                                        <p:tgtEl>
                                          <p:spTgt spid="10"/>
                                        </p:tgtEl>
                                      </p:cBhvr>
                                    </p:animEffect>
                                  </p:childTnLst>
                                </p:cTn>
                              </p:par>
                              <p:par>
                                <p:cTn id="10" presetID="10"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400"/>
                                        <p:tgtEl>
                                          <p:spTgt spid="11"/>
                                        </p:tgtEl>
                                      </p:cBhvr>
                                    </p:animEffect>
                                  </p:childTnLst>
                                </p:cTn>
                              </p:par>
                              <p:par>
                                <p:cTn id="13" presetID="10" presetClass="entr" presetSubtype="0" fill="hold" grpId="0" nodeType="withEffect">
                                  <p:stCondLst>
                                    <p:cond delay="1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400"/>
                                        <p:tgtEl>
                                          <p:spTgt spid="12"/>
                                        </p:tgtEl>
                                      </p:cBhvr>
                                    </p:animEffect>
                                  </p:childTnLst>
                                </p:cTn>
                              </p:par>
                              <p:par>
                                <p:cTn id="16" presetID="10" presetClass="entr" presetSubtype="0"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300"/>
                                        <p:tgtEl>
                                          <p:spTgt spid="13"/>
                                        </p:tgtEl>
                                      </p:cBhvr>
                                    </p:animEffect>
                                  </p:childTnLst>
                                </p:cTn>
                              </p:par>
                              <p:par>
                                <p:cTn id="19" presetID="10" presetClass="entr" presetSubtype="0" fill="hold" grpId="0" nodeType="withEffect">
                                  <p:stCondLst>
                                    <p:cond delay="33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300"/>
                                        <p:tgtEl>
                                          <p:spTgt spid="14"/>
                                        </p:tgtEl>
                                      </p:cBhvr>
                                    </p:animEffect>
                                  </p:childTnLst>
                                </p:cTn>
                              </p:par>
                              <p:par>
                                <p:cTn id="22"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300"/>
                                        <p:tgtEl>
                                          <p:spTgt spid="15"/>
                                        </p:tgtEl>
                                      </p:cBhvr>
                                    </p:animEffect>
                                  </p:childTnLst>
                                </p:cTn>
                              </p:par>
                              <p:par>
                                <p:cTn id="25" presetID="22" presetClass="entr" presetSubtype="1" fill="hold" grpId="0" nodeType="withEffect">
                                  <p:stCondLst>
                                    <p:cond delay="30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30" presetID="10"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400"/>
                                        <p:tgtEl>
                                          <p:spTgt spid="17"/>
                                        </p:tgtEl>
                                      </p:cBhvr>
                                    </p:animEffect>
                                  </p:childTnLst>
                                </p:cTn>
                              </p:par>
                              <p:par>
                                <p:cTn id="33"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400"/>
                                        <p:tgtEl>
                                          <p:spTgt spid="18"/>
                                        </p:tgtEl>
                                      </p:cBhvr>
                                    </p:animEffect>
                                  </p:childTnLst>
                                </p:cTn>
                              </p:par>
                              <p:par>
                                <p:cTn id="36" presetID="10" presetClass="entr" presetSubtype="0" fill="hold" grpId="0" nodeType="withEffect">
                                  <p:stCondLst>
                                    <p:cond delay="10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400"/>
                                        <p:tgtEl>
                                          <p:spTgt spid="19"/>
                                        </p:tgtEl>
                                      </p:cBhvr>
                                    </p:animEffect>
                                  </p:childTnLst>
                                </p:cTn>
                              </p:par>
                              <p:par>
                                <p:cTn id="39"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300"/>
                                        <p:tgtEl>
                                          <p:spTgt spid="20"/>
                                        </p:tgtEl>
                                      </p:cBhvr>
                                    </p:animEffect>
                                  </p:childTnLst>
                                </p:cTn>
                              </p:par>
                              <p:par>
                                <p:cTn id="42" presetID="10" presetClass="entr" presetSubtype="0" fill="hold" grpId="0" nodeType="withEffect">
                                  <p:stCondLst>
                                    <p:cond delay="33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300"/>
                                        <p:tgtEl>
                                          <p:spTgt spid="21"/>
                                        </p:tgtEl>
                                      </p:cBhvr>
                                    </p:animEffect>
                                  </p:childTnLst>
                                </p:cTn>
                              </p:par>
                              <p:par>
                                <p:cTn id="45"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300"/>
                                        <p:tgtEl>
                                          <p:spTgt spid="22"/>
                                        </p:tgtEl>
                                      </p:cBhvr>
                                    </p:animEffect>
                                  </p:childTnLst>
                                </p:cTn>
                              </p:par>
                              <p:par>
                                <p:cTn id="48" presetID="22" presetClass="entr" presetSubtype="1" fill="hold" grpId="0" nodeType="withEffect">
                                  <p:stCondLst>
                                    <p:cond delay="30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3"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400"/>
                                        <p:tgtEl>
                                          <p:spTgt spid="24"/>
                                        </p:tgtEl>
                                      </p:cBhvr>
                                    </p:animEffect>
                                  </p:childTnLst>
                                </p:cTn>
                              </p:par>
                              <p:par>
                                <p:cTn id="56" presetID="10"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400"/>
                                        <p:tgtEl>
                                          <p:spTgt spid="25"/>
                                        </p:tgtEl>
                                      </p:cBhvr>
                                    </p:animEffect>
                                  </p:childTnLst>
                                </p:cTn>
                              </p:par>
                              <p:par>
                                <p:cTn id="59" presetID="10" presetClass="entr" presetSubtype="0" fill="hold" grpId="0" nodeType="withEffect">
                                  <p:stCondLst>
                                    <p:cond delay="1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400"/>
                                        <p:tgtEl>
                                          <p:spTgt spid="26"/>
                                        </p:tgtEl>
                                      </p:cBhvr>
                                    </p:animEffect>
                                  </p:childTnLst>
                                </p:cTn>
                              </p:par>
                              <p:par>
                                <p:cTn id="62" presetID="10" presetClass="entr" presetSubtype="0" fill="hold" grpId="0" nodeType="withEffect">
                                  <p:stCondLst>
                                    <p:cond delay="25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300"/>
                                        <p:tgtEl>
                                          <p:spTgt spid="27"/>
                                        </p:tgtEl>
                                      </p:cBhvr>
                                    </p:animEffect>
                                  </p:childTnLst>
                                </p:cTn>
                              </p:par>
                              <p:par>
                                <p:cTn id="65" presetID="10" presetClass="entr" presetSubtype="0" fill="hold" grpId="0" nodeType="withEffect">
                                  <p:stCondLst>
                                    <p:cond delay="33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300"/>
                                        <p:tgtEl>
                                          <p:spTgt spid="28"/>
                                        </p:tgtEl>
                                      </p:cBhvr>
                                    </p:animEffect>
                                  </p:childTnLst>
                                </p:cTn>
                              </p:par>
                              <p:par>
                                <p:cTn id="68"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300"/>
                                        <p:tgtEl>
                                          <p:spTgt spid="29"/>
                                        </p:tgtEl>
                                      </p:cBhvr>
                                    </p:animEffect>
                                  </p:childTnLst>
                                </p:cTn>
                              </p:par>
                              <p:par>
                                <p:cTn id="71" presetID="22" presetClass="entr" presetSubtype="1" fill="hold" grpId="0" nodeType="withEffect">
                                  <p:stCondLst>
                                    <p:cond delay="30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par>
                    <p:cTn id="72" fill="hold">
                      <p:stCondLst>
                        <p:cond delay="indefinite"/>
                      </p:stCondLst>
                      <p:childTnLst>
                        <p:par>
                          <p:cTn id="73" fill="hold">
                            <p:stCondLst>
                              <p:cond delay="0"/>
                            </p:stCondLst>
                            <p:childTnLst>
                              <p:par>
                                <p:cTn id="76" presetID="10"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9" presetID="10"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par>
                                <p:cTn id="82" presetID="10" presetClass="entr" presetSubtype="0" fill="hold" grpId="0" nodeType="withEffect">
                                  <p:stCondLst>
                                    <p:cond delay="10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400"/>
                                        <p:tgtEl>
                                          <p:spTgt spid="33"/>
                                        </p:tgtEl>
                                      </p:cBhvr>
                                    </p:animEffect>
                                  </p:childTnLst>
                                </p:cTn>
                              </p:par>
                              <p:par>
                                <p:cTn id="85" presetID="10" presetClass="entr" presetSubtype="0" fill="hold" grpId="0" nodeType="withEffect">
                                  <p:stCondLst>
                                    <p:cond delay="25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300"/>
                                        <p:tgtEl>
                                          <p:spTgt spid="34"/>
                                        </p:tgtEl>
                                      </p:cBhvr>
                                    </p:animEffect>
                                  </p:childTnLst>
                                </p:cTn>
                              </p:par>
                              <p:par>
                                <p:cTn id="88" presetID="10" presetClass="entr" presetSubtype="0" fill="hold" grpId="0" nodeType="withEffect">
                                  <p:stCondLst>
                                    <p:cond delay="33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300"/>
                                        <p:tgtEl>
                                          <p:spTgt spid="35"/>
                                        </p:tgtEl>
                                      </p:cBhvr>
                                    </p:animEffect>
                                  </p:childTnLst>
                                </p:cTn>
                              </p:par>
                              <p:par>
                                <p:cTn id="91" presetID="10" presetClass="entr" presetSubtype="0"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fade">
                                      <p:cBhvr>
                                        <p:cTn id="90" dur="300"/>
                                        <p:tgtEl>
                                          <p:spTgt spid="36"/>
                                        </p:tgtEl>
                                      </p:cBhvr>
                                    </p:animEffect>
                                  </p:childTnLst>
                                </p:cTn>
                              </p:par>
                              <p:par>
                                <p:cTn id="94" presetID="22" presetClass="entr" presetSubtype="1" fill="hold" grpId="0" nodeType="withEffect">
                                  <p:stCondLst>
                                    <p:cond delay="300"/>
                                  </p:stCondLst>
                                  <p:childTnLst>
                                    <p:set>
                                      <p:cBhvr>
                                        <p:cTn id="92" dur="1" fill="hold">
                                          <p:stCondLst>
                                            <p:cond delay="0"/>
                                          </p:stCondLst>
                                        </p:cTn>
                                        <p:tgtEl>
                                          <p:spTgt spid="37"/>
                                        </p:tgtEl>
                                        <p:attrNameLst>
                                          <p:attrName>style.visibility</p:attrName>
                                        </p:attrNameLst>
                                      </p:cBhvr>
                                      <p:to>
                                        <p:strVal val="visible"/>
                                      </p:to>
                                    </p:set>
                                    <p:animEffect transition="in" filter="wipe(down)">
                                      <p:cBhvr>
                                        <p:cTn id="93"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9" presetID="10" presetClass="entr" presetSubtype="0"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400"/>
                                        <p:tgtEl>
                                          <p:spTgt spid="38"/>
                                        </p:tgtEl>
                                      </p:cBhvr>
                                    </p:animEffect>
                                  </p:childTnLst>
                                </p:cTn>
                              </p:par>
                              <p:par>
                                <p:cTn id="102" presetID="10"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400"/>
                                        <p:tgtEl>
                                          <p:spTgt spid="39"/>
                                        </p:tgtEl>
                                      </p:cBhvr>
                                    </p:animEffect>
                                  </p:childTnLst>
                                </p:cTn>
                              </p:par>
                              <p:par>
                                <p:cTn id="105" presetID="10" presetClass="entr" presetSubtype="0" fill="hold" grpId="0" nodeType="withEffect">
                                  <p:stCondLst>
                                    <p:cond delay="10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400"/>
                                        <p:tgtEl>
                                          <p:spTgt spid="40"/>
                                        </p:tgtEl>
                                      </p:cBhvr>
                                    </p:animEffect>
                                  </p:childTnLst>
                                </p:cTn>
                              </p:par>
                              <p:par>
                                <p:cTn id="108" presetID="10" presetClass="entr" presetSubtype="0" fill="hold" grpId="0" nodeType="withEffect">
                                  <p:stCondLst>
                                    <p:cond delay="250"/>
                                  </p:stCondLst>
                                  <p:childTnLst>
                                    <p:set>
                                      <p:cBhvr>
                                        <p:cTn id="106" dur="1" fill="hold">
                                          <p:stCondLst>
                                            <p:cond delay="0"/>
                                          </p:stCondLst>
                                        </p:cTn>
                                        <p:tgtEl>
                                          <p:spTgt spid="41"/>
                                        </p:tgtEl>
                                        <p:attrNameLst>
                                          <p:attrName>style.visibility</p:attrName>
                                        </p:attrNameLst>
                                      </p:cBhvr>
                                      <p:to>
                                        <p:strVal val="visible"/>
                                      </p:to>
                                    </p:set>
                                    <p:animEffect transition="in" filter="fade">
                                      <p:cBhvr>
                                        <p:cTn id="107" dur="300"/>
                                        <p:tgtEl>
                                          <p:spTgt spid="41"/>
                                        </p:tgtEl>
                                      </p:cBhvr>
                                    </p:animEffect>
                                  </p:childTnLst>
                                </p:cTn>
                              </p:par>
                              <p:par>
                                <p:cTn id="111" presetID="10" presetClass="entr" presetSubtype="0" fill="hold" grpId="0" nodeType="withEffect">
                                  <p:stCondLst>
                                    <p:cond delay="33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300"/>
                                        <p:tgtEl>
                                          <p:spTgt spid="42"/>
                                        </p:tgtEl>
                                      </p:cBhvr>
                                    </p:animEffect>
                                  </p:childTnLst>
                                </p:cTn>
                              </p:par>
                              <p:par>
                                <p:cTn id="114" presetID="10" presetClass="entr" presetSubtype="0" fill="hold" grpId="0" nodeType="withEffect">
                                  <p:stCondLst>
                                    <p:cond delay="0"/>
                                  </p:stCondLst>
                                  <p:childTnLst>
                                    <p:set>
                                      <p:cBhvr>
                                        <p:cTn id="112" dur="1" fill="hold">
                                          <p:stCondLst>
                                            <p:cond delay="0"/>
                                          </p:stCondLst>
                                        </p:cTn>
                                        <p:tgtEl>
                                          <p:spTgt spid="43"/>
                                        </p:tgtEl>
                                        <p:attrNameLst>
                                          <p:attrName>style.visibility</p:attrName>
                                        </p:attrNameLst>
                                      </p:cBhvr>
                                      <p:to>
                                        <p:strVal val="visible"/>
                                      </p:to>
                                    </p:set>
                                    <p:animEffect transition="in" filter="fade">
                                      <p:cBhvr>
                                        <p:cTn id="113" dur="300"/>
                                        <p:tgtEl>
                                          <p:spTgt spid="43"/>
                                        </p:tgtEl>
                                      </p:cBhvr>
                                    </p:animEffect>
                                  </p:childTnLst>
                                </p:cTn>
                              </p:par>
                              <p:par>
                                <p:cTn id="117" presetID="22" presetClass="entr" presetSubtype="1" fill="hold" grpId="0" nodeType="withEffect">
                                  <p:stCondLst>
                                    <p:cond delay="300"/>
                                  </p:stCondLst>
                                  <p:childTnLst>
                                    <p:set>
                                      <p:cBhvr>
                                        <p:cTn id="115" dur="1" fill="hold">
                                          <p:stCondLst>
                                            <p:cond delay="0"/>
                                          </p:stCondLst>
                                        </p:cTn>
                                        <p:tgtEl>
                                          <p:spTgt spid="44"/>
                                        </p:tgtEl>
                                        <p:attrNameLst>
                                          <p:attrName>style.visibility</p:attrName>
                                        </p:attrNameLst>
                                      </p:cBhvr>
                                      <p:to>
                                        <p:strVal val="visible"/>
                                      </p:to>
                                    </p:set>
                                    <p:animEffect transition="in" filter="wipe(down)">
                                      <p:cBhvr>
                                        <p:cTn id="116" dur="500"/>
                                        <p:tgtEl>
                                          <p:spTgt spid="44"/>
                                        </p:tgtEl>
                                      </p:cBhvr>
                                    </p:animEffect>
                                  </p:childTnLst>
                                </p:cTn>
                              </p:par>
                            </p:childTnLst>
                          </p:cTn>
                        </p:par>
                      </p:childTnLst>
                    </p:cTn>
                  </p:par>
                  <p:par>
                    <p:cTn id="118" fill="hold">
                      <p:stCondLst>
                        <p:cond delay="indefinite"/>
                      </p:stCondLst>
                      <p:childTnLst>
                        <p:par>
                          <p:cTn id="119" fill="hold">
                            <p:stCondLst>
                              <p:cond delay="0"/>
                            </p:stCondLst>
                            <p:childTnLst>
                              <p:par>
                                <p:cTn id="122" presetID="22" presetClass="entr" presetSubtype="8" fill="hold" grpId="0" nodeType="click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wipe(left)">
                                      <p:cBhvr>
                                        <p:cTn id="121" dur="600"/>
                                        <p:tgtEl>
                                          <p:spTgt spid="45"/>
                                        </p:tgtEl>
                                      </p:cBhvr>
                                    </p:animEffect>
                                  </p:childTnLst>
                                </p:cTn>
                              </p:par>
                              <p:par>
                                <p:cTn id="125" presetID="10" presetClass="entr" presetSubtype="0" fill="hold" grpId="0" nodeType="withEffect">
                                  <p:stCondLst>
                                    <p:cond delay="400"/>
                                  </p:stCondLst>
                                  <p:childTnLst>
                                    <p:set>
                                      <p:cBhvr>
                                        <p:cTn id="123" dur="1" fill="hold">
                                          <p:stCondLst>
                                            <p:cond delay="0"/>
                                          </p:stCondLst>
                                        </p:cTn>
                                        <p:tgtEl>
                                          <p:spTgt spid="46"/>
                                        </p:tgtEl>
                                        <p:attrNameLst>
                                          <p:attrName>style.visibility</p:attrName>
                                        </p:attrNameLst>
                                      </p:cBhvr>
                                      <p:to>
                                        <p:strVal val="visible"/>
                                      </p:to>
                                    </p:set>
                                    <p:animEffect transition="in" filter="fade">
                                      <p:cBhvr>
                                        <p:cTn id="124" dur="6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06  ·  A real scoping decision</a:t>
            </a:r>
          </a:p>
        </p:txBody>
      </p:sp>
      <p:sp>
        <p:nvSpPr>
          <p:cNvPr id="3" name="Headline"/>
          <p:cNvSpPr>
            <a:spLocks noGrp="1"/>
          </p:cNvSpPr>
          <p:nvPr>
            <p:ph type="title"/>
          </p:nvPr>
        </p:nvSpPr>
        <p:spPr>
          <a:xfrm>
            <a:off x="594360" y="914400"/>
            <a:ext cx="6035040" cy="1005840"/>
          </a:xfrm>
        </p:spPr>
        <p:txBody>
          <a:bodyPr wrap="square" anchor="t" lIns="0" rIns="0" tIns="0" bIns="0"/>
          <a:lstStyle/>
          <a:p>
            <a:pPr algn="l">
              <a:lnSpc>
                <a:spcPct val="88000"/>
              </a:lnSpc>
              <a:spcAft>
                <a:spcPts val="0"/>
              </a:spcAft>
            </a:pPr>
            <a:r>
              <a:rPr sz="3400" b="1" spc="-70">
                <a:solidFill>
                  <a:schemeClr val="tx1"/>
                </a:solidFill>
                <a:latin typeface="+mj-lt"/>
              </a:rPr>
              <a:t>IT DOESN'T HOLD</a:t>
            </a:r>
          </a:p>
          <a:p>
            <a:pPr algn="l">
              <a:lnSpc>
                <a:spcPct val="88000"/>
              </a:lnSpc>
              <a:spcAft>
                <a:spcPts val="0"/>
              </a:spcAft>
            </a:pPr>
            <a:r>
              <a:rPr sz="3400" b="1" spc="-70">
                <a:solidFill>
                  <a:schemeClr val="tx1"/>
                </a:solidFill>
                <a:latin typeface="+mj-lt"/>
              </a:rPr>
              <a:t>THE MONEY.</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06 / 10</a:t>
            </a:r>
          </a:p>
        </p:txBody>
      </p:sp>
      <p:sp>
        <p:nvSpPr>
          <p:cNvPr id="5" name="!!Progress"/>
          <p:cNvSpPr/>
          <p:nvPr/>
        </p:nvSpPr>
        <p:spPr>
          <a:xfrm>
            <a:off x="594360" y="6462979"/>
            <a:ext cx="6600139"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The scoping decision: a practical walk-through of the litmus test</a:t>
            </a:r>
          </a:p>
        </p:txBody>
      </p:sp>
      <p:sp>
        <p:nvSpPr>
          <p:cNvPr id="7" name="Headline B"/>
          <p:cNvSpPr txBox="1"/>
          <p:nvPr/>
        </p:nvSpPr>
        <p:spPr>
          <a:xfrm>
            <a:off x="594360" y="1828800"/>
            <a:ext cx="6035040" cy="1005840"/>
          </a:xfrm>
          <a:prstGeom prst="rect">
            <a:avLst/>
          </a:prstGeom>
          <a:noFill/>
        </p:spPr>
        <p:txBody>
          <a:bodyPr wrap="square" anchor="t" lIns="0" rIns="0" tIns="0" bIns="0"/>
          <a:lstStyle/>
          <a:p>
            <a:pPr algn="l">
              <a:lnSpc>
                <a:spcPct val="88000"/>
              </a:lnSpc>
              <a:spcAft>
                <a:spcPts val="0"/>
              </a:spcAft>
            </a:pPr>
            <a:r>
              <a:rPr sz="3400" b="1" spc="-70">
                <a:solidFill>
                  <a:schemeClr val="accent1"/>
                </a:solidFill>
                <a:latin typeface="+mj-lt"/>
              </a:rPr>
              <a:t>BUT IT CAN STILL</a:t>
            </a:r>
          </a:p>
          <a:p>
            <a:pPr algn="l">
              <a:lnSpc>
                <a:spcPct val="88000"/>
              </a:lnSpc>
              <a:spcAft>
                <a:spcPts val="0"/>
              </a:spcAft>
            </a:pPr>
            <a:r>
              <a:rPr sz="3400" b="1" spc="-70">
                <a:solidFill>
                  <a:schemeClr val="accent1"/>
                </a:solidFill>
                <a:latin typeface="+mj-lt"/>
              </a:rPr>
              <a:t>CONTROL THE RISK.</a:t>
            </a:r>
          </a:p>
        </p:txBody>
      </p:sp>
      <p:sp>
        <p:nvSpPr>
          <p:cNvPr id="8" name="Chain / Identity System"/>
          <p:cNvSpPr/>
          <p:nvPr/>
        </p:nvSpPr>
        <p:spPr>
          <a:xfrm>
            <a:off x="594360" y="4069080"/>
            <a:ext cx="1783080" cy="731520"/>
          </a:xfrm>
          <a:prstGeom prst="roundRect">
            <a:avLst>
              <a:gd name="adj" fmla="val 7500"/>
            </a:avLst>
          </a:prstGeom>
          <a:solidFill>
            <a:schemeClr val="accent2"/>
          </a:solidFill>
          <a:ln>
            <a:noFill/>
          </a:ln>
          <a:effectLst/>
        </p:spPr>
        <p:txBody>
          <a:bodyPr rtlCol="0" anchor="ctr" lIns="0" rIns="0" tIns="0" bIns="0" wrap="square"/>
          <a:lstStyle/>
          <a:p>
            <a:pPr algn="ctr">
              <a:lnSpc>
                <a:spcPct val="95000"/>
              </a:lnSpc>
              <a:spcAft>
                <a:spcPts val="0"/>
              </a:spcAft>
            </a:pPr>
            <a:r>
              <a:rPr sz="1100" b="1" spc="100">
                <a:solidFill>
                  <a:schemeClr val="bg1"/>
                </a:solidFill>
                <a:latin typeface="+mn-lt"/>
              </a:rPr>
              <a:t>IDENTITY</a:t>
            </a:r>
          </a:p>
          <a:p>
            <a:pPr algn="ctr">
              <a:lnSpc>
                <a:spcPct val="95000"/>
              </a:lnSpc>
              <a:spcAft>
                <a:spcPts val="0"/>
              </a:spcAft>
            </a:pPr>
            <a:r>
              <a:rPr sz="1100" b="1" spc="100">
                <a:solidFill>
                  <a:schemeClr val="bg1"/>
                </a:solidFill>
                <a:latin typeface="+mn-lt"/>
              </a:rPr>
              <a:t>SYSTEM</a:t>
            </a:r>
          </a:p>
        </p:txBody>
      </p:sp>
      <p:cxnSp>
        <p:nvCxnSpPr>
          <p:cNvPr id="9" name="Chain / Arrow 1"/>
          <p:cNvCxnSpPr/>
          <p:nvPr/>
        </p:nvCxnSpPr>
        <p:spPr>
          <a:xfrm>
            <a:off x="2423160" y="4434840"/>
            <a:ext cx="274320" cy="0"/>
          </a:xfrm>
          <a:prstGeom prst="line">
            <a:avLst/>
          </a:prstGeom>
          <a:ln w="12700">
            <a:solidFill>
              <a:srgbClr val="5E6778"/>
            </a:solidFill>
            <a:tailEnd type="triangle" w="med" len="med"/>
          </a:ln>
        </p:spPr>
      </p:cxnSp>
      <p:sp>
        <p:nvSpPr>
          <p:cNvPr id="10" name="Chain / ERP"/>
          <p:cNvSpPr/>
          <p:nvPr/>
        </p:nvSpPr>
        <p:spPr>
          <a:xfrm>
            <a:off x="2743200" y="4069080"/>
            <a:ext cx="1783080" cy="731520"/>
          </a:xfrm>
          <a:prstGeom prst="roundRect">
            <a:avLst>
              <a:gd name="adj" fmla="val 7500"/>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100" b="1" spc="100">
                <a:solidFill>
                  <a:schemeClr val="tx1"/>
                </a:solidFill>
                <a:latin typeface="+mn-lt"/>
              </a:rPr>
              <a:t>ERP</a:t>
            </a:r>
          </a:p>
        </p:txBody>
      </p:sp>
      <p:cxnSp>
        <p:nvCxnSpPr>
          <p:cNvPr id="11" name="Chain / Arrow 2"/>
          <p:cNvCxnSpPr/>
          <p:nvPr/>
        </p:nvCxnSpPr>
        <p:spPr>
          <a:xfrm>
            <a:off x="4572000" y="4434840"/>
            <a:ext cx="274320" cy="0"/>
          </a:xfrm>
          <a:prstGeom prst="line">
            <a:avLst/>
          </a:prstGeom>
          <a:ln w="12700">
            <a:solidFill>
              <a:srgbClr val="5E6778"/>
            </a:solidFill>
            <a:tailEnd type="triangle" w="med" len="med"/>
          </a:ln>
        </p:spPr>
      </p:cxnSp>
      <p:sp>
        <p:nvSpPr>
          <p:cNvPr id="12" name="Chain / Financial Control"/>
          <p:cNvSpPr/>
          <p:nvPr/>
        </p:nvSpPr>
        <p:spPr>
          <a:xfrm>
            <a:off x="4892040" y="4069080"/>
            <a:ext cx="1783080" cy="731520"/>
          </a:xfrm>
          <a:prstGeom prst="roundRect">
            <a:avLst>
              <a:gd name="adj" fmla="val 7500"/>
            </a:avLst>
          </a:prstGeom>
          <a:solidFill>
            <a:schemeClr val="tx1"/>
          </a:solidFill>
          <a:ln>
            <a:noFill/>
          </a:ln>
          <a:effectLst/>
        </p:spPr>
        <p:txBody>
          <a:bodyPr rtlCol="0" anchor="ctr" lIns="0" rIns="0" tIns="0" bIns="0" wrap="square"/>
          <a:lstStyle/>
          <a:p>
            <a:pPr algn="ctr">
              <a:lnSpc>
                <a:spcPct val="95000"/>
              </a:lnSpc>
              <a:spcAft>
                <a:spcPts val="0"/>
              </a:spcAft>
            </a:pPr>
            <a:r>
              <a:rPr sz="1100" b="1" spc="100">
                <a:solidFill>
                  <a:schemeClr val="bg1"/>
                </a:solidFill>
                <a:latin typeface="+mn-lt"/>
              </a:rPr>
              <a:t>FINANCIAL</a:t>
            </a:r>
          </a:p>
          <a:p>
            <a:pPr algn="ctr">
              <a:lnSpc>
                <a:spcPct val="95000"/>
              </a:lnSpc>
              <a:spcAft>
                <a:spcPts val="0"/>
              </a:spcAft>
            </a:pPr>
            <a:r>
              <a:rPr sz="1100" b="1" spc="100">
                <a:solidFill>
                  <a:schemeClr val="bg1"/>
                </a:solidFill>
                <a:latin typeface="+mn-lt"/>
              </a:rPr>
              <a:t>CONTROL</a:t>
            </a:r>
          </a:p>
        </p:txBody>
      </p:sp>
      <p:sp>
        <p:nvSpPr>
          <p:cNvPr id="13" name="Chain / Identity caption"/>
          <p:cNvSpPr txBox="1"/>
          <p:nvPr/>
        </p:nvSpPr>
        <p:spPr>
          <a:xfrm>
            <a:off x="594360" y="4892040"/>
            <a:ext cx="1783080" cy="182880"/>
          </a:xfrm>
          <a:prstGeom prst="rect">
            <a:avLst/>
          </a:prstGeom>
          <a:noFill/>
        </p:spPr>
        <p:txBody>
          <a:bodyPr wrap="square" anchor="t" lIns="0" rIns="0" tIns="0" bIns="0"/>
          <a:lstStyle/>
          <a:p>
            <a:pPr algn="ctr">
              <a:spcAft>
                <a:spcPts val="0"/>
              </a:spcAft>
            </a:pPr>
            <a:r>
              <a:rPr sz="700" b="1" spc="40">
                <a:solidFill>
                  <a:srgbClr val="5E6778"/>
                </a:solidFill>
                <a:latin typeface="+mn-lt"/>
              </a:rPr>
              <a:t>E.G. ACTIVE DIRECTORY, OKTA</a:t>
            </a:r>
          </a:p>
        </p:txBody>
      </p:sp>
      <p:cxnSp>
        <p:nvCxnSpPr>
          <p:cNvPr id="14" name="Dependency / Highlight"/>
          <p:cNvCxnSpPr/>
          <p:nvPr/>
        </p:nvCxnSpPr>
        <p:spPr>
          <a:xfrm>
            <a:off x="2423160" y="4434840"/>
            <a:ext cx="274320" cy="0"/>
          </a:xfrm>
          <a:prstGeom prst="line">
            <a:avLst/>
          </a:prstGeom>
          <a:ln w="38100">
            <a:solidFill>
              <a:schemeClr val="accent1"/>
            </a:solidFill>
            <a:tailEnd type="triangle" w="med" len="med"/>
          </a:ln>
        </p:spPr>
      </p:cxnSp>
      <p:sp>
        <p:nvSpPr>
          <p:cNvPr id="15" name="Bypass / Privileged access path"/>
          <p:cNvSpPr/>
          <p:nvPr/>
        </p:nvSpPr>
        <p:spPr>
          <a:xfrm>
            <a:off x="1485900" y="3566160"/>
            <a:ext cx="4297680" cy="448056"/>
          </a:xfrm>
          <a:custGeom>
            <a:avLst/>
            <a:gdLst/>
            <a:ahLst/>
            <a:cxnLst/>
            <a:rect l="l" t="t" r="r" b="b"/>
            <a:pathLst>
              <a:path w="4297680" h="448056">
                <a:moveTo>
                  <a:pt x="0" y="448056"/>
                </a:moveTo>
                <a:lnTo>
                  <a:pt x="0" y="0"/>
                </a:lnTo>
                <a:lnTo>
                  <a:pt x="4297680" y="0"/>
                </a:lnTo>
                <a:lnTo>
                  <a:pt x="4297680" y="411480"/>
                </a:lnTo>
              </a:path>
            </a:pathLst>
          </a:custGeom>
          <a:noFill/>
          <a:ln w="25400" cap="rnd">
            <a:solidFill>
              <a:schemeClr val="accent1"/>
            </a:solidFill>
            <a:prstDash val="dash"/>
            <a:round/>
            <a:tailEnd type="triangle"/>
          </a:ln>
          <a:effectLst/>
        </p:spPr>
        <p:txBody>
          <a:bodyPr rtlCol="0" anchor="ctr"/>
          <a:lstStyle/>
          <a:p>
            <a:pPr algn="ctr"/>
          </a:p>
        </p:txBody>
      </p:sp>
      <p:sp>
        <p:nvSpPr>
          <p:cNvPr id="16" name="Bypass / Label"/>
          <p:cNvSpPr txBox="1"/>
          <p:nvPr/>
        </p:nvSpPr>
        <p:spPr>
          <a:xfrm>
            <a:off x="2057400" y="3328416"/>
            <a:ext cx="3291840" cy="182880"/>
          </a:xfrm>
          <a:prstGeom prst="rect">
            <a:avLst/>
          </a:prstGeom>
          <a:noFill/>
        </p:spPr>
        <p:txBody>
          <a:bodyPr wrap="square" anchor="t" lIns="0" rIns="0" tIns="0" bIns="0"/>
          <a:lstStyle/>
          <a:p>
            <a:pPr algn="ctr">
              <a:spcAft>
                <a:spcPts val="0"/>
              </a:spcAft>
            </a:pPr>
            <a:r>
              <a:rPr sz="700" b="1" spc="60">
                <a:solidFill>
                  <a:schemeClr val="accent1"/>
                </a:solidFill>
                <a:latin typeface="+mn-lt"/>
              </a:rPr>
              <a:t>PRIVILEGED ACCESS CAN BYPASS ERP CONTROLS</a:t>
            </a:r>
          </a:p>
        </p:txBody>
      </p:sp>
      <p:sp>
        <p:nvSpPr>
          <p:cNvPr id="17" name="Scenario"/>
          <p:cNvSpPr txBox="1"/>
          <p:nvPr/>
        </p:nvSpPr>
        <p:spPr>
          <a:xfrm>
            <a:off x="594360" y="5257800"/>
            <a:ext cx="5852160" cy="822960"/>
          </a:xfrm>
          <a:prstGeom prst="rect">
            <a:avLst/>
          </a:prstGeom>
          <a:noFill/>
        </p:spPr>
        <p:txBody>
          <a:bodyPr wrap="square" anchor="t" lIns="0" rIns="0" tIns="0" bIns="0"/>
          <a:lstStyle/>
          <a:p>
            <a:pPr algn="l">
              <a:lnSpc>
                <a:spcPct val="118000"/>
              </a:lnSpc>
              <a:spcAft>
                <a:spcPts val="0"/>
              </a:spcAft>
            </a:pPr>
            <a:r>
              <a:rPr sz="1100" b="1">
                <a:solidFill>
                  <a:schemeClr val="tx1"/>
                </a:solidFill>
                <a:latin typeface="+mn-lt"/>
              </a:rPr>
              <a:t>The scenario  </a:t>
            </a:r>
            <a:r>
              <a:rPr sz="1100" b="0">
                <a:solidFill>
                  <a:srgbClr val="5E6778"/>
                </a:solidFill>
                <a:latin typeface="+mn-lt"/>
              </a:rPr>
              <a:t>A central identity system authenticates users for nearly every application, including the in-scope ERP. It stores no dollar amounts and no financial transactions.</a:t>
            </a:r>
          </a:p>
        </p:txBody>
      </p:sp>
      <p:sp>
        <p:nvSpPr>
          <p:cNvPr id="18" name="!!Row1"/>
          <p:cNvSpPr/>
          <p:nvPr/>
        </p:nvSpPr>
        <p:spPr>
          <a:xfrm>
            <a:off x="7086600" y="868680"/>
            <a:ext cx="4507992" cy="932688"/>
          </a:xfrm>
          <a:prstGeom prst="roundRect">
            <a:avLst>
              <a:gd name="adj" fmla="val 7843"/>
            </a:avLst>
          </a:prstGeom>
          <a:solidFill>
            <a:schemeClr val="bg1"/>
          </a:solidFill>
          <a:ln w="9525">
            <a:solidFill>
              <a:srgbClr val="E7E5DE"/>
            </a:solidFill>
          </a:ln>
          <a:effectLst/>
        </p:spPr>
        <p:txBody>
          <a:bodyPr rtlCol="0" anchor="ctr" lIns="0" rIns="0" tIns="0" bIns="0"/>
          <a:lstStyle/>
          <a:p>
            <a:pPr algn="ctr"/>
          </a:p>
        </p:txBody>
      </p:sp>
      <p:sp>
        <p:nvSpPr>
          <p:cNvPr id="19" name="!!Num1"/>
          <p:cNvSpPr txBox="1"/>
          <p:nvPr/>
        </p:nvSpPr>
        <p:spPr>
          <a:xfrm>
            <a:off x="7251192" y="1005840"/>
            <a:ext cx="365760" cy="228600"/>
          </a:xfrm>
          <a:prstGeom prst="rect">
            <a:avLst/>
          </a:prstGeom>
          <a:noFill/>
        </p:spPr>
        <p:txBody>
          <a:bodyPr wrap="square" anchor="t" lIns="0" rIns="0" tIns="0" bIns="0"/>
          <a:lstStyle/>
          <a:p>
            <a:pPr algn="l">
              <a:spcAft>
                <a:spcPts val="0"/>
              </a:spcAft>
            </a:pPr>
            <a:r>
              <a:rPr sz="1000" b="1">
                <a:solidFill>
                  <a:schemeClr val="accent1"/>
                </a:solidFill>
                <a:latin typeface="+mj-lt"/>
              </a:rPr>
              <a:t>01</a:t>
            </a:r>
          </a:p>
        </p:txBody>
      </p:sp>
      <p:sp>
        <p:nvSpPr>
          <p:cNvPr id="20" name="!!Q1"/>
          <p:cNvSpPr txBox="1"/>
          <p:nvPr/>
        </p:nvSpPr>
        <p:spPr>
          <a:xfrm>
            <a:off x="7635240" y="1005840"/>
            <a:ext cx="3108960" cy="228600"/>
          </a:xfrm>
          <a:prstGeom prst="rect">
            <a:avLst/>
          </a:prstGeom>
          <a:noFill/>
        </p:spPr>
        <p:txBody>
          <a:bodyPr wrap="square" anchor="t" lIns="0" rIns="0" tIns="0" bIns="0"/>
          <a:lstStyle/>
          <a:p>
            <a:pPr algn="l">
              <a:spcAft>
                <a:spcPts val="0"/>
              </a:spcAft>
            </a:pPr>
            <a:r>
              <a:rPr sz="900" b="1" spc="100">
                <a:solidFill>
                  <a:schemeClr val="tx1"/>
                </a:solidFill>
                <a:latin typeface="+mn-lt"/>
              </a:rPr>
              <a:t>FINANCIAL DATA?</a:t>
            </a:r>
          </a:p>
        </p:txBody>
      </p:sp>
      <p:sp>
        <p:nvSpPr>
          <p:cNvPr id="21" name="Test 1 / Answer"/>
          <p:cNvSpPr/>
          <p:nvPr/>
        </p:nvSpPr>
        <p:spPr>
          <a:xfrm>
            <a:off x="10789920" y="978408"/>
            <a:ext cx="640080" cy="274320"/>
          </a:xfrm>
          <a:prstGeom prst="roundRect">
            <a:avLst>
              <a:gd name="adj" fmla="val 50000"/>
            </a:avLst>
          </a:prstGeom>
          <a:solidFill>
            <a:srgbClr val="E7E5DE"/>
          </a:solidFill>
          <a:ln>
            <a:no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22" name="Test 1 / Reason"/>
          <p:cNvSpPr txBox="1"/>
          <p:nvPr/>
        </p:nvSpPr>
        <p:spPr>
          <a:xfrm>
            <a:off x="7635240" y="1280160"/>
            <a:ext cx="3776472" cy="457200"/>
          </a:xfrm>
          <a:prstGeom prst="rect">
            <a:avLst/>
          </a:prstGeom>
          <a:noFill/>
        </p:spPr>
        <p:txBody>
          <a:bodyPr wrap="square" anchor="t" lIns="0" rIns="0" tIns="0" bIns="0"/>
          <a:lstStyle/>
          <a:p>
            <a:pPr algn="l">
              <a:lnSpc>
                <a:spcPct val="112000"/>
              </a:lnSpc>
              <a:spcAft>
                <a:spcPts val="0"/>
              </a:spcAft>
            </a:pPr>
            <a:r>
              <a:rPr sz="1050" b="0">
                <a:solidFill>
                  <a:srgbClr val="5E6778"/>
                </a:solidFill>
                <a:latin typeface="+mn-lt"/>
              </a:rPr>
              <a:t>It manages identities. It does not create, process or store invoices, journals or revenue.</a:t>
            </a:r>
          </a:p>
        </p:txBody>
      </p:sp>
      <p:sp>
        <p:nvSpPr>
          <p:cNvPr id="23" name="!!Row2"/>
          <p:cNvSpPr/>
          <p:nvPr/>
        </p:nvSpPr>
        <p:spPr>
          <a:xfrm>
            <a:off x="7086600" y="1892808"/>
            <a:ext cx="4507992" cy="932688"/>
          </a:xfrm>
          <a:prstGeom prst="roundRect">
            <a:avLst>
              <a:gd name="adj" fmla="val 7843"/>
            </a:avLst>
          </a:prstGeom>
          <a:solidFill>
            <a:schemeClr val="bg1"/>
          </a:solidFill>
          <a:ln w="9525">
            <a:solidFill>
              <a:srgbClr val="E7E5DE"/>
            </a:solidFill>
          </a:ln>
          <a:effectLst/>
        </p:spPr>
        <p:txBody>
          <a:bodyPr rtlCol="0" anchor="ctr" lIns="0" rIns="0" tIns="0" bIns="0"/>
          <a:lstStyle/>
          <a:p>
            <a:pPr algn="ctr"/>
          </a:p>
        </p:txBody>
      </p:sp>
      <p:sp>
        <p:nvSpPr>
          <p:cNvPr id="24" name="!!Num2"/>
          <p:cNvSpPr txBox="1"/>
          <p:nvPr/>
        </p:nvSpPr>
        <p:spPr>
          <a:xfrm>
            <a:off x="7251192" y="2029968"/>
            <a:ext cx="365760" cy="228600"/>
          </a:xfrm>
          <a:prstGeom prst="rect">
            <a:avLst/>
          </a:prstGeom>
          <a:noFill/>
        </p:spPr>
        <p:txBody>
          <a:bodyPr wrap="square" anchor="t" lIns="0" rIns="0" tIns="0" bIns="0"/>
          <a:lstStyle/>
          <a:p>
            <a:pPr algn="l">
              <a:spcAft>
                <a:spcPts val="0"/>
              </a:spcAft>
            </a:pPr>
            <a:r>
              <a:rPr sz="1000" b="1">
                <a:solidFill>
                  <a:schemeClr val="accent1"/>
                </a:solidFill>
                <a:latin typeface="+mj-lt"/>
              </a:rPr>
              <a:t>02</a:t>
            </a:r>
          </a:p>
        </p:txBody>
      </p:sp>
      <p:sp>
        <p:nvSpPr>
          <p:cNvPr id="25" name="!!Q2"/>
          <p:cNvSpPr txBox="1"/>
          <p:nvPr/>
        </p:nvSpPr>
        <p:spPr>
          <a:xfrm>
            <a:off x="7635240" y="2029968"/>
            <a:ext cx="3108960" cy="228600"/>
          </a:xfrm>
          <a:prstGeom prst="rect">
            <a:avLst/>
          </a:prstGeom>
          <a:noFill/>
        </p:spPr>
        <p:txBody>
          <a:bodyPr wrap="square" anchor="t" lIns="0" rIns="0" tIns="0" bIns="0"/>
          <a:lstStyle/>
          <a:p>
            <a:pPr algn="l">
              <a:spcAft>
                <a:spcPts val="0"/>
              </a:spcAft>
            </a:pPr>
            <a:r>
              <a:rPr sz="900" b="1" spc="100">
                <a:solidFill>
                  <a:schemeClr val="tx1"/>
                </a:solidFill>
                <a:latin typeface="+mn-lt"/>
              </a:rPr>
              <a:t>KEY CONTROL EXECUTED HERE?</a:t>
            </a:r>
          </a:p>
        </p:txBody>
      </p:sp>
      <p:sp>
        <p:nvSpPr>
          <p:cNvPr id="26" name="Test 2 / Answer"/>
          <p:cNvSpPr/>
          <p:nvPr/>
        </p:nvSpPr>
        <p:spPr>
          <a:xfrm>
            <a:off x="10789920" y="2002536"/>
            <a:ext cx="640080" cy="274320"/>
          </a:xfrm>
          <a:prstGeom prst="roundRect">
            <a:avLst>
              <a:gd name="adj" fmla="val 50000"/>
            </a:avLst>
          </a:prstGeom>
          <a:solidFill>
            <a:srgbClr val="E7E5DE"/>
          </a:solidFill>
          <a:ln>
            <a:noFill/>
          </a:ln>
          <a:effectLst/>
        </p:spPr>
        <p:txBody>
          <a:bodyPr rtlCol="0" anchor="ctr" lIns="0" rIns="0" tIns="0" bIns="0" wrap="square"/>
          <a:lstStyle/>
          <a:p>
            <a:pPr algn="ctr">
              <a:spcAft>
                <a:spcPts val="0"/>
              </a:spcAft>
            </a:pPr>
            <a:r>
              <a:rPr sz="900" b="1" spc="120">
                <a:solidFill>
                  <a:srgbClr val="5E6778"/>
                </a:solidFill>
                <a:latin typeface="+mn-lt"/>
              </a:rPr>
              <a:t>NO</a:t>
            </a:r>
          </a:p>
        </p:txBody>
      </p:sp>
      <p:sp>
        <p:nvSpPr>
          <p:cNvPr id="27" name="Test 2 / Reason"/>
          <p:cNvSpPr txBox="1"/>
          <p:nvPr/>
        </p:nvSpPr>
        <p:spPr>
          <a:xfrm>
            <a:off x="7635240" y="2304288"/>
            <a:ext cx="3776472" cy="457200"/>
          </a:xfrm>
          <a:prstGeom prst="rect">
            <a:avLst/>
          </a:prstGeom>
          <a:noFill/>
        </p:spPr>
        <p:txBody>
          <a:bodyPr wrap="square" anchor="t" lIns="0" rIns="0" tIns="0" bIns="0"/>
          <a:lstStyle/>
          <a:p>
            <a:pPr algn="l">
              <a:lnSpc>
                <a:spcPct val="112000"/>
              </a:lnSpc>
              <a:spcAft>
                <a:spcPts val="0"/>
              </a:spcAft>
            </a:pPr>
            <a:r>
              <a:rPr sz="1050" b="0">
                <a:solidFill>
                  <a:srgbClr val="5E6778"/>
                </a:solidFill>
                <a:latin typeface="+mn-lt"/>
              </a:rPr>
              <a:t>Three-way match and segregation-of-duties checks run inside the ERP.</a:t>
            </a:r>
          </a:p>
        </p:txBody>
      </p:sp>
      <p:sp>
        <p:nvSpPr>
          <p:cNvPr id="28" name="!!Row3"/>
          <p:cNvSpPr/>
          <p:nvPr/>
        </p:nvSpPr>
        <p:spPr>
          <a:xfrm>
            <a:off x="7086600" y="2916936"/>
            <a:ext cx="4507992" cy="932688"/>
          </a:xfrm>
          <a:prstGeom prst="roundRect">
            <a:avLst>
              <a:gd name="adj" fmla="val 7843"/>
            </a:avLst>
          </a:prstGeom>
          <a:solidFill>
            <a:schemeClr val="bg1"/>
          </a:solidFill>
          <a:ln w="9525">
            <a:solidFill>
              <a:srgbClr val="E7E5DE"/>
            </a:solidFill>
          </a:ln>
          <a:effectLst/>
        </p:spPr>
        <p:txBody>
          <a:bodyPr rtlCol="0" anchor="ctr" lIns="0" rIns="0" tIns="0" bIns="0"/>
          <a:lstStyle/>
          <a:p>
            <a:pPr algn="ctr"/>
          </a:p>
        </p:txBody>
      </p:sp>
      <p:sp>
        <p:nvSpPr>
          <p:cNvPr id="29" name="!!Num3"/>
          <p:cNvSpPr txBox="1"/>
          <p:nvPr/>
        </p:nvSpPr>
        <p:spPr>
          <a:xfrm>
            <a:off x="7251192" y="3054096"/>
            <a:ext cx="365760" cy="228600"/>
          </a:xfrm>
          <a:prstGeom prst="rect">
            <a:avLst/>
          </a:prstGeom>
          <a:noFill/>
        </p:spPr>
        <p:txBody>
          <a:bodyPr wrap="square" anchor="t" lIns="0" rIns="0" tIns="0" bIns="0"/>
          <a:lstStyle/>
          <a:p>
            <a:pPr algn="l">
              <a:spcAft>
                <a:spcPts val="0"/>
              </a:spcAft>
            </a:pPr>
            <a:r>
              <a:rPr sz="1000" b="1">
                <a:solidFill>
                  <a:schemeClr val="accent1"/>
                </a:solidFill>
                <a:latin typeface="+mj-lt"/>
              </a:rPr>
              <a:t>03</a:t>
            </a:r>
          </a:p>
        </p:txBody>
      </p:sp>
      <p:sp>
        <p:nvSpPr>
          <p:cNvPr id="30" name="!!Q3"/>
          <p:cNvSpPr txBox="1"/>
          <p:nvPr/>
        </p:nvSpPr>
        <p:spPr>
          <a:xfrm>
            <a:off x="7635240" y="3054096"/>
            <a:ext cx="3108960" cy="228600"/>
          </a:xfrm>
          <a:prstGeom prst="rect">
            <a:avLst/>
          </a:prstGeom>
          <a:noFill/>
        </p:spPr>
        <p:txBody>
          <a:bodyPr wrap="square" anchor="t" lIns="0" rIns="0" tIns="0" bIns="0"/>
          <a:lstStyle/>
          <a:p>
            <a:pPr algn="l">
              <a:spcAft>
                <a:spcPts val="0"/>
              </a:spcAft>
            </a:pPr>
            <a:r>
              <a:rPr sz="900" b="1" spc="100">
                <a:solidFill>
                  <a:schemeClr val="tx1"/>
                </a:solidFill>
                <a:latin typeface="+mn-lt"/>
              </a:rPr>
              <a:t>DOWNSTREAM CONTROL DEPENDENCY?</a:t>
            </a:r>
          </a:p>
        </p:txBody>
      </p:sp>
      <p:sp>
        <p:nvSpPr>
          <p:cNvPr id="31" name="Test 3 / Answer"/>
          <p:cNvSpPr/>
          <p:nvPr/>
        </p:nvSpPr>
        <p:spPr>
          <a:xfrm>
            <a:off x="10789920" y="3026664"/>
            <a:ext cx="640080" cy="274320"/>
          </a:xfrm>
          <a:prstGeom prst="roundRect">
            <a:avLst>
              <a:gd name="adj" fmla="val 50000"/>
            </a:avLst>
          </a:prstGeom>
          <a:solidFill>
            <a:schemeClr val="accent1"/>
          </a:solidFill>
          <a:ln>
            <a:noFill/>
          </a:ln>
          <a:effectLst/>
        </p:spPr>
        <p:txBody>
          <a:bodyPr rtlCol="0" anchor="ctr" lIns="0" rIns="0" tIns="0" bIns="0" wrap="square"/>
          <a:lstStyle/>
          <a:p>
            <a:pPr algn="ctr">
              <a:spcAft>
                <a:spcPts val="0"/>
              </a:spcAft>
            </a:pPr>
            <a:r>
              <a:rPr sz="900" b="1" spc="120">
                <a:solidFill>
                  <a:schemeClr val="bg1"/>
                </a:solidFill>
                <a:latin typeface="+mn-lt"/>
              </a:rPr>
              <a:t>YES</a:t>
            </a:r>
          </a:p>
        </p:txBody>
      </p:sp>
      <p:sp>
        <p:nvSpPr>
          <p:cNvPr id="32" name="Test 3 / Reason"/>
          <p:cNvSpPr txBox="1"/>
          <p:nvPr/>
        </p:nvSpPr>
        <p:spPr>
          <a:xfrm>
            <a:off x="7635240" y="3328416"/>
            <a:ext cx="3776472" cy="457200"/>
          </a:xfrm>
          <a:prstGeom prst="rect">
            <a:avLst/>
          </a:prstGeom>
          <a:noFill/>
        </p:spPr>
        <p:txBody>
          <a:bodyPr wrap="square" anchor="t" lIns="0" rIns="0" tIns="0" bIns="0"/>
          <a:lstStyle/>
          <a:p>
            <a:pPr algn="l">
              <a:lnSpc>
                <a:spcPct val="112000"/>
              </a:lnSpc>
              <a:spcAft>
                <a:spcPts val="0"/>
              </a:spcAft>
            </a:pPr>
            <a:r>
              <a:rPr sz="1050" b="0">
                <a:solidFill>
                  <a:schemeClr val="tx1"/>
                </a:solidFill>
                <a:latin typeface="+mn-lt"/>
              </a:rPr>
              <a:t>Every ERP access control trusts the identity it authenticates. Wrong user, useless control.</a:t>
            </a:r>
          </a:p>
        </p:txBody>
      </p:sp>
      <p:sp>
        <p:nvSpPr>
          <p:cNvPr id="33" name="!!Row4"/>
          <p:cNvSpPr/>
          <p:nvPr/>
        </p:nvSpPr>
        <p:spPr>
          <a:xfrm>
            <a:off x="7086600" y="3941064"/>
            <a:ext cx="4507992" cy="932688"/>
          </a:xfrm>
          <a:prstGeom prst="roundRect">
            <a:avLst>
              <a:gd name="adj" fmla="val 7843"/>
            </a:avLst>
          </a:prstGeom>
          <a:solidFill>
            <a:schemeClr val="bg1"/>
          </a:solidFill>
          <a:ln w="9525">
            <a:solidFill>
              <a:srgbClr val="E7E5DE"/>
            </a:solidFill>
          </a:ln>
          <a:effectLst/>
        </p:spPr>
        <p:txBody>
          <a:bodyPr rtlCol="0" anchor="ctr" lIns="0" rIns="0" tIns="0" bIns="0"/>
          <a:lstStyle/>
          <a:p>
            <a:pPr algn="ctr"/>
          </a:p>
        </p:txBody>
      </p:sp>
      <p:sp>
        <p:nvSpPr>
          <p:cNvPr id="34" name="!!Num4"/>
          <p:cNvSpPr txBox="1"/>
          <p:nvPr/>
        </p:nvSpPr>
        <p:spPr>
          <a:xfrm>
            <a:off x="7251192" y="4078224"/>
            <a:ext cx="365760" cy="228600"/>
          </a:xfrm>
          <a:prstGeom prst="rect">
            <a:avLst/>
          </a:prstGeom>
          <a:noFill/>
        </p:spPr>
        <p:txBody>
          <a:bodyPr wrap="square" anchor="t" lIns="0" rIns="0" tIns="0" bIns="0"/>
          <a:lstStyle/>
          <a:p>
            <a:pPr algn="l">
              <a:spcAft>
                <a:spcPts val="0"/>
              </a:spcAft>
            </a:pPr>
            <a:r>
              <a:rPr sz="1000" b="1">
                <a:solidFill>
                  <a:schemeClr val="accent1"/>
                </a:solidFill>
                <a:latin typeface="+mj-lt"/>
              </a:rPr>
              <a:t>04</a:t>
            </a:r>
          </a:p>
        </p:txBody>
      </p:sp>
      <p:sp>
        <p:nvSpPr>
          <p:cNvPr id="35" name="!!Q4"/>
          <p:cNvSpPr txBox="1"/>
          <p:nvPr/>
        </p:nvSpPr>
        <p:spPr>
          <a:xfrm>
            <a:off x="7635240" y="4078224"/>
            <a:ext cx="3108960" cy="228600"/>
          </a:xfrm>
          <a:prstGeom prst="rect">
            <a:avLst/>
          </a:prstGeom>
          <a:noFill/>
        </p:spPr>
        <p:txBody>
          <a:bodyPr wrap="square" anchor="t" lIns="0" rIns="0" tIns="0" bIns="0"/>
          <a:lstStyle/>
          <a:p>
            <a:pPr algn="l">
              <a:spcAft>
                <a:spcPts val="0"/>
              </a:spcAft>
            </a:pPr>
            <a:r>
              <a:rPr sz="900" b="1" spc="100">
                <a:solidFill>
                  <a:schemeClr val="tx1"/>
                </a:solidFill>
                <a:latin typeface="+mn-lt"/>
              </a:rPr>
              <a:t>PRIVILEGED ACCESS RISK?</a:t>
            </a:r>
          </a:p>
        </p:txBody>
      </p:sp>
      <p:sp>
        <p:nvSpPr>
          <p:cNvPr id="36" name="Test 4 / Answer"/>
          <p:cNvSpPr/>
          <p:nvPr/>
        </p:nvSpPr>
        <p:spPr>
          <a:xfrm>
            <a:off x="10789920" y="4050792"/>
            <a:ext cx="640080" cy="274320"/>
          </a:xfrm>
          <a:prstGeom prst="roundRect">
            <a:avLst>
              <a:gd name="adj" fmla="val 50000"/>
            </a:avLst>
          </a:prstGeom>
          <a:solidFill>
            <a:schemeClr val="accent1"/>
          </a:solidFill>
          <a:ln>
            <a:noFill/>
          </a:ln>
          <a:effectLst/>
        </p:spPr>
        <p:txBody>
          <a:bodyPr rtlCol="0" anchor="ctr" lIns="0" rIns="0" tIns="0" bIns="0" wrap="square"/>
          <a:lstStyle/>
          <a:p>
            <a:pPr algn="ctr">
              <a:spcAft>
                <a:spcPts val="0"/>
              </a:spcAft>
            </a:pPr>
            <a:r>
              <a:rPr sz="900" b="1" spc="120">
                <a:solidFill>
                  <a:schemeClr val="bg1"/>
                </a:solidFill>
                <a:latin typeface="+mn-lt"/>
              </a:rPr>
              <a:t>YES</a:t>
            </a:r>
          </a:p>
        </p:txBody>
      </p:sp>
      <p:sp>
        <p:nvSpPr>
          <p:cNvPr id="37" name="Test 4 / Reason"/>
          <p:cNvSpPr txBox="1"/>
          <p:nvPr/>
        </p:nvSpPr>
        <p:spPr>
          <a:xfrm>
            <a:off x="7635240" y="4352544"/>
            <a:ext cx="3776472" cy="457200"/>
          </a:xfrm>
          <a:prstGeom prst="rect">
            <a:avLst/>
          </a:prstGeom>
          <a:noFill/>
        </p:spPr>
        <p:txBody>
          <a:bodyPr wrap="square" anchor="t" lIns="0" rIns="0" tIns="0" bIns="0"/>
          <a:lstStyle/>
          <a:p>
            <a:pPr algn="l">
              <a:lnSpc>
                <a:spcPct val="112000"/>
              </a:lnSpc>
              <a:spcAft>
                <a:spcPts val="0"/>
              </a:spcAft>
            </a:pPr>
            <a:r>
              <a:rPr sz="1050" b="0">
                <a:solidFill>
                  <a:schemeClr val="tx1"/>
                </a:solidFill>
                <a:latin typeface="+mn-lt"/>
              </a:rPr>
              <a:t>An administrator could take a finance director’s rights and approve fraudulent payments.</a:t>
            </a:r>
          </a:p>
        </p:txBody>
      </p:sp>
      <p:sp>
        <p:nvSpPr>
          <p:cNvPr id="38" name="Decision"/>
          <p:cNvSpPr/>
          <p:nvPr/>
        </p:nvSpPr>
        <p:spPr>
          <a:xfrm>
            <a:off x="7086600" y="5047488"/>
            <a:ext cx="4507992" cy="960120"/>
          </a:xfrm>
          <a:prstGeom prst="roundRect">
            <a:avLst>
              <a:gd name="adj" fmla="val 7619"/>
            </a:avLst>
          </a:prstGeom>
          <a:solidFill>
            <a:schemeClr val="tx1"/>
          </a:solidFill>
          <a:ln>
            <a:noFill/>
          </a:ln>
          <a:effectLst/>
        </p:spPr>
        <p:txBody>
          <a:bodyPr rtlCol="0" anchor="ctr" lIns="228600" rIns="0" tIns="0" bIns="0" wrap="square"/>
          <a:lstStyle/>
          <a:p>
            <a:pPr algn="l">
              <a:lnSpc>
                <a:spcPct val="100000"/>
              </a:lnSpc>
              <a:spcAft>
                <a:spcPts val="0"/>
              </a:spcAft>
            </a:pPr>
            <a:r>
              <a:rPr sz="750" b="1" spc="160">
                <a:solidFill>
                  <a:schemeClr val="accent3"/>
                </a:solidFill>
                <a:latin typeface="+mn-lt"/>
              </a:rPr>
              <a:t>DECISION</a:t>
            </a:r>
          </a:p>
          <a:p>
            <a:pPr algn="l">
              <a:lnSpc>
                <a:spcPct val="100000"/>
              </a:lnSpc>
              <a:spcAft>
                <a:spcPts val="0"/>
              </a:spcAft>
            </a:pPr>
            <a:r>
              <a:rPr sz="2800" b="1" spc="-40">
                <a:solidFill>
                  <a:schemeClr val="bg1"/>
                </a:solidFill>
                <a:latin typeface="+mj-lt"/>
              </a:rPr>
              <a:t>IN SCOPE.</a:t>
            </a:r>
          </a:p>
        </p:txBody>
      </p:sp>
      <p:sp>
        <p:nvSpPr>
          <p:cNvPr id="39" name="Decision / Note"/>
          <p:cNvSpPr txBox="1"/>
          <p:nvPr/>
        </p:nvSpPr>
        <p:spPr>
          <a:xfrm>
            <a:off x="9464040" y="5230368"/>
            <a:ext cx="2011680" cy="640080"/>
          </a:xfrm>
          <a:prstGeom prst="rect">
            <a:avLst/>
          </a:prstGeom>
          <a:noFill/>
        </p:spPr>
        <p:txBody>
          <a:bodyPr wrap="square" anchor="ctr" lIns="0" rIns="0" tIns="0" bIns="0"/>
          <a:lstStyle/>
          <a:p>
            <a:pPr algn="l">
              <a:lnSpc>
                <a:spcPct val="115000"/>
              </a:lnSpc>
              <a:spcAft>
                <a:spcPts val="0"/>
              </a:spcAft>
            </a:pPr>
            <a:r>
              <a:rPr sz="950" b="0">
                <a:solidFill>
                  <a:schemeClr val="accent3"/>
                </a:solidFill>
                <a:latin typeface="+mn-lt"/>
              </a:rPr>
              <a:t>No financial data. But controls depend on it, and its access can bypass them.</a:t>
            </a:r>
          </a:p>
        </p:txBody>
      </p:sp>
      <p:sp>
        <p:nvSpPr>
          <p:cNvPr id="40" name="Decision / Controlled mark"/>
          <p:cNvSpPr/>
          <p:nvPr/>
        </p:nvSpPr>
        <p:spPr>
          <a:xfrm>
            <a:off x="9189720" y="5486400"/>
            <a:ext cx="146304" cy="146304"/>
          </a:xfrm>
          <a:prstGeom prst="ellipse">
            <a:avLst/>
          </a:prstGeom>
          <a:solidFill>
            <a:schemeClr val="accent4"/>
          </a:solidFill>
          <a:ln>
            <a:noFill/>
          </a:ln>
          <a:effectLst/>
        </p:spPr>
        <p:txBody>
          <a:bodyPr rtlCol="0" anchor="ctr" lIns="0" rIns="0" tIns="0" bIns="0"/>
          <a:lstStyle/>
          <a:p>
            <a:pPr algn="ct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10" presetClass="entr" presetSubtype="0" fill="hold" grpId="0" nodeType="clickEffect">
                                  <p:stCondLst>
                                    <p:cond delay="0"/>
                                  </p:stCondLst>
                                  <p:childTnLst>
                                    <p:set>
                                      <p:cBhvr>
                                        <p:cTn id="5" dur="1" fill="hold">
                                          <p:stCondLst>
                                            <p:cond delay="0"/>
                                          </p:stCondLst>
                                        </p:cTn>
                                        <p:tgtEl>
                                          <p:spTgt spid="21"/>
                                        </p:tgtEl>
                                        <p:attrNameLst>
                                          <p:attrName>style.visibility</p:attrName>
                                        </p:attrNameLst>
                                      </p:cBhvr>
                                      <p:to>
                                        <p:strVal val="visible"/>
                                      </p:to>
                                    </p:set>
                                    <p:animEffect transition="in" filter="fade">
                                      <p:cBhvr>
                                        <p:cTn id="6" dur="350"/>
                                        <p:tgtEl>
                                          <p:spTgt spid="21"/>
                                        </p:tgtEl>
                                      </p:cBhvr>
                                    </p:animEffect>
                                  </p:childTnLst>
                                </p:cTn>
                              </p:par>
                              <p:par>
                                <p:cTn id="10" presetID="10" presetClass="entr" presetSubtype="0" fill="hold" grpId="0" nodeType="withEffect">
                                  <p:stCondLst>
                                    <p:cond delay="150"/>
                                  </p:stCondLst>
                                  <p:childTnLst>
                                    <p:set>
                                      <p:cBhvr>
                                        <p:cTn id="8" dur="1" fill="hold">
                                          <p:stCondLst>
                                            <p:cond delay="0"/>
                                          </p:stCondLst>
                                        </p:cTn>
                                        <p:tgtEl>
                                          <p:spTgt spid="22"/>
                                        </p:tgtEl>
                                        <p:attrNameLst>
                                          <p:attrName>style.visibility</p:attrName>
                                        </p:attrNameLst>
                                      </p:cBhvr>
                                      <p:to>
                                        <p:strVal val="visible"/>
                                      </p:to>
                                    </p:set>
                                    <p:animEffect transition="in" filter="fade">
                                      <p:cBhvr>
                                        <p:cTn id="9" dur="450"/>
                                        <p:tgtEl>
                                          <p:spTgt spid="22"/>
                                        </p:tgtEl>
                                      </p:cBhvr>
                                    </p:animEffect>
                                  </p:childTnLst>
                                </p:cTn>
                              </p:par>
                            </p:childTnLst>
                          </p:cTn>
                        </p:par>
                      </p:childTnLst>
                    </p:cTn>
                  </p:par>
                  <p:par>
                    <p:cTn id="11" fill="hold">
                      <p:stCondLst>
                        <p:cond delay="indefinite"/>
                      </p:stCondLst>
                      <p:childTnLst>
                        <p:par>
                          <p:cTn id="12" fill="hold">
                            <p:stCondLst>
                              <p:cond delay="0"/>
                            </p:stCondLst>
                            <p:childTnLst>
                              <p:par>
                                <p:cTn id="15" presetID="10"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350"/>
                                        <p:tgtEl>
                                          <p:spTgt spid="26"/>
                                        </p:tgtEl>
                                      </p:cBhvr>
                                    </p:animEffect>
                                  </p:childTnLst>
                                </p:cTn>
                              </p:par>
                              <p:par>
                                <p:cTn id="18" presetID="10" presetClass="entr" presetSubtype="0" fill="hold" grpId="0" nodeType="withEffect">
                                  <p:stCondLst>
                                    <p:cond delay="15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450"/>
                                        <p:tgtEl>
                                          <p:spTgt spid="27"/>
                                        </p:tgtEl>
                                      </p:cBhvr>
                                    </p:animEffect>
                                  </p:childTnLst>
                                </p:cTn>
                              </p:par>
                            </p:childTnLst>
                          </p:cTn>
                        </p:par>
                      </p:childTnLst>
                    </p:cTn>
                  </p:par>
                  <p:par>
                    <p:cTn id="19" fill="hold">
                      <p:stCondLst>
                        <p:cond delay="indefinite"/>
                      </p:stCondLst>
                      <p:childTnLst>
                        <p:par>
                          <p:cTn id="20" fill="hold">
                            <p:stCondLst>
                              <p:cond delay="0"/>
                            </p:stCondLst>
                            <p:childTnLst>
                              <p:par>
                                <p:cTn id="23"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350"/>
                                        <p:tgtEl>
                                          <p:spTgt spid="31"/>
                                        </p:tgtEl>
                                      </p:cBhvr>
                                    </p:animEffect>
                                  </p:childTnLst>
                                </p:cTn>
                              </p:par>
                              <p:par>
                                <p:cTn id="26" presetID="10" presetClass="entr" presetSubtype="0" fill="hold" grpId="0" nodeType="withEffect">
                                  <p:stCondLst>
                                    <p:cond delay="15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450"/>
                                        <p:tgtEl>
                                          <p:spTgt spid="32"/>
                                        </p:tgtEl>
                                      </p:cBhvr>
                                    </p:animEffect>
                                  </p:childTnLst>
                                </p:cTn>
                              </p:par>
                              <p:par>
                                <p:cTn id="29" presetID="22" presetClass="entr" presetSubtype="8" fill="hold" grpId="0" nodeType="withEffect">
                                  <p:stCondLst>
                                    <p:cond delay="30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6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4"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350"/>
                                        <p:tgtEl>
                                          <p:spTgt spid="36"/>
                                        </p:tgtEl>
                                      </p:cBhvr>
                                    </p:animEffect>
                                  </p:childTnLst>
                                </p:cTn>
                              </p:par>
                              <p:par>
                                <p:cTn id="37" presetID="10" presetClass="entr" presetSubtype="0" fill="hold" grpId="0" nodeType="withEffect">
                                  <p:stCondLst>
                                    <p:cond delay="15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450"/>
                                        <p:tgtEl>
                                          <p:spTgt spid="37"/>
                                        </p:tgtEl>
                                      </p:cBhvr>
                                    </p:animEffect>
                                  </p:childTnLst>
                                </p:cTn>
                              </p:par>
                              <p:par>
                                <p:cTn id="40" presetID="22" presetClass="entr" presetSubtype="8" fill="hold" grpId="0" nodeType="withEffect">
                                  <p:stCondLst>
                                    <p:cond delay="30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900"/>
                                        <p:tgtEl>
                                          <p:spTgt spid="15"/>
                                        </p:tgtEl>
                                      </p:cBhvr>
                                    </p:animEffect>
                                  </p:childTnLst>
                                </p:cTn>
                              </p:par>
                              <p:par>
                                <p:cTn id="43" presetID="10" presetClass="entr" presetSubtype="0" fill="hold" grpId="0" nodeType="withEffect">
                                  <p:stCondLst>
                                    <p:cond delay="9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4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8" presetID="22" presetClass="entr" presetSubtype="8"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left)">
                                      <p:cBhvr>
                                        <p:cTn id="47" dur="600"/>
                                        <p:tgtEl>
                                          <p:spTgt spid="38"/>
                                        </p:tgtEl>
                                      </p:cBhvr>
                                    </p:animEffect>
                                  </p:childTnLst>
                                </p:cTn>
                              </p:par>
                              <p:par>
                                <p:cTn id="51" presetID="10" presetClass="entr" presetSubtype="0" fill="hold" grpId="0" nodeType="withEffect">
                                  <p:stCondLst>
                                    <p:cond delay="40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par>
                                <p:cTn id="54" presetID="10" presetClass="entr" presetSubtype="0" fill="hold" grpId="0" nodeType="withEffect">
                                  <p:stCondLst>
                                    <p:cond delay="50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3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6" grpId="0" animBg="1"/>
      <p:bldP spid="27" grpId="0" animBg="1"/>
      <p:bldP spid="31" grpId="0" animBg="1"/>
      <p:bldP spid="32" grpId="0" animBg="1"/>
      <p:bldP spid="36" grpId="0" animBg="1"/>
      <p:bldP spid="37" grpId="0" animBg="1"/>
      <p:bldP spid="15" grpId="0" animBg="1"/>
      <p:bldP spid="16" grpId="0" animBg="1"/>
      <p:bldP spid="38" grpId="0" animBg="1"/>
      <p:bldP spid="39" grpId="0" animBg="1"/>
      <p:bldP spid="40"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07  ·  Then</a:t>
            </a:r>
          </a:p>
        </p:txBody>
      </p:sp>
      <p:sp>
        <p:nvSpPr>
          <p:cNvPr id="3" name="!!HeadThen"/>
          <p:cNvSpPr>
            <a:spLocks noGrp="1"/>
          </p:cNvSpPr>
          <p:nvPr>
            <p:ph type="title"/>
          </p:nvPr>
        </p:nvSpPr>
        <p:spPr>
          <a:xfrm>
            <a:off x="594360" y="914400"/>
            <a:ext cx="5120640" cy="1737360"/>
          </a:xfrm>
        </p:spPr>
        <p:txBody>
          <a:bodyPr wrap="square" anchor="t" lIns="0" rIns="0" tIns="0" bIns="0"/>
          <a:lstStyle/>
          <a:p>
            <a:pPr algn="l">
              <a:lnSpc>
                <a:spcPct val="88000"/>
              </a:lnSpc>
              <a:spcAft>
                <a:spcPts val="0"/>
              </a:spcAft>
            </a:pPr>
            <a:r>
              <a:rPr sz="4800" b="1" spc="-110">
                <a:solidFill>
                  <a:schemeClr val="tx1"/>
                </a:solidFill>
                <a:latin typeface="+mj-lt"/>
              </a:rPr>
              <a:t>WE USED TO</a:t>
            </a:r>
          </a:p>
          <a:p>
            <a:pPr algn="l">
              <a:lnSpc>
                <a:spcPct val="88000"/>
              </a:lnSpc>
              <a:spcAft>
                <a:spcPts val="0"/>
              </a:spcAft>
            </a:pPr>
            <a:r>
              <a:rPr sz="4800" b="1" spc="-110">
                <a:solidFill>
                  <a:schemeClr val="tx1"/>
                </a:solidFill>
                <a:latin typeface="+mj-lt"/>
              </a:rPr>
              <a:t>AUDIT A STACK.</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07 / 10</a:t>
            </a:r>
          </a:p>
        </p:txBody>
      </p:sp>
      <p:sp>
        <p:nvSpPr>
          <p:cNvPr id="5" name="!!Progress"/>
          <p:cNvSpPr/>
          <p:nvPr/>
        </p:nvSpPr>
        <p:spPr>
          <a:xfrm>
            <a:off x="594360" y="6462979"/>
            <a:ext cx="7700162"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From owning stacks to managing services; technology has evolved across all dataflow layers</a:t>
            </a:r>
          </a:p>
        </p:txBody>
      </p:sp>
      <p:sp>
        <p:nvSpPr>
          <p:cNvPr id="7" name="Support"/>
          <p:cNvSpPr txBox="1"/>
          <p:nvPr/>
        </p:nvSpPr>
        <p:spPr>
          <a:xfrm>
            <a:off x="594360" y="2926080"/>
            <a:ext cx="4206240" cy="914400"/>
          </a:xfrm>
          <a:prstGeom prst="rect">
            <a:avLst/>
          </a:prstGeom>
          <a:noFill/>
        </p:spPr>
        <p:txBody>
          <a:bodyPr wrap="square" anchor="t" lIns="0" rIns="0" tIns="0" bIns="0"/>
          <a:lstStyle/>
          <a:p>
            <a:pPr algn="l">
              <a:lnSpc>
                <a:spcPct val="118000"/>
              </a:lnSpc>
              <a:spcAft>
                <a:spcPts val="0"/>
              </a:spcAft>
            </a:pPr>
            <a:r>
              <a:rPr sz="1400" b="0">
                <a:solidFill>
                  <a:srgbClr val="5E6778"/>
                </a:solidFill>
                <a:latin typeface="+mn-lt"/>
              </a:rPr>
              <a:t>One owned, on-premise stack inside a well-defined company perimeter.</a:t>
            </a:r>
          </a:p>
        </p:txBody>
      </p:sp>
      <p:sp>
        <p:nvSpPr>
          <p:cNvPr id="8" name="!!Eco Saas"/>
          <p:cNvSpPr/>
          <p:nvPr/>
        </p:nvSpPr>
        <p:spPr>
          <a:xfrm>
            <a:off x="6903720" y="1874520"/>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SAAS</a:t>
            </a:r>
          </a:p>
        </p:txBody>
      </p:sp>
      <p:sp>
        <p:nvSpPr>
          <p:cNvPr id="9" name="!!Eco Apis"/>
          <p:cNvSpPr/>
          <p:nvPr/>
        </p:nvSpPr>
        <p:spPr>
          <a:xfrm>
            <a:off x="6903720" y="1874520"/>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APIS</a:t>
            </a:r>
          </a:p>
        </p:txBody>
      </p:sp>
      <p:sp>
        <p:nvSpPr>
          <p:cNvPr id="10" name="!!Eco Data Lake"/>
          <p:cNvSpPr/>
          <p:nvPr/>
        </p:nvSpPr>
        <p:spPr>
          <a:xfrm>
            <a:off x="6903720" y="2679192"/>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DATA LAKE</a:t>
            </a:r>
          </a:p>
        </p:txBody>
      </p:sp>
      <p:sp>
        <p:nvSpPr>
          <p:cNvPr id="11" name="!!Eco Ai / Analytics"/>
          <p:cNvSpPr/>
          <p:nvPr/>
        </p:nvSpPr>
        <p:spPr>
          <a:xfrm>
            <a:off x="6903720" y="2679192"/>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AI / ANALYTICS</a:t>
            </a:r>
          </a:p>
        </p:txBody>
      </p:sp>
      <p:sp>
        <p:nvSpPr>
          <p:cNvPr id="12" name="!!Eco Containers"/>
          <p:cNvSpPr/>
          <p:nvPr/>
        </p:nvSpPr>
        <p:spPr>
          <a:xfrm>
            <a:off x="6903720" y="3483864"/>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CONTAINERS</a:t>
            </a:r>
          </a:p>
        </p:txBody>
      </p:sp>
      <p:sp>
        <p:nvSpPr>
          <p:cNvPr id="13" name="!!Eco Microservices"/>
          <p:cNvSpPr/>
          <p:nvPr/>
        </p:nvSpPr>
        <p:spPr>
          <a:xfrm>
            <a:off x="6903720" y="3483864"/>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MICROSERVICES</a:t>
            </a:r>
          </a:p>
        </p:txBody>
      </p:sp>
      <p:sp>
        <p:nvSpPr>
          <p:cNvPr id="14" name="!!Eco Identity"/>
          <p:cNvSpPr/>
          <p:nvPr/>
        </p:nvSpPr>
        <p:spPr>
          <a:xfrm>
            <a:off x="6903720" y="3483864"/>
            <a:ext cx="3566160" cy="713232"/>
          </a:xfrm>
          <a:prstGeom prst="roundRect">
            <a:avLst>
              <a:gd name="adj" fmla="val 10256"/>
            </a:avLst>
          </a:prstGeom>
          <a:solidFill>
            <a:schemeClr val="accent2"/>
          </a:solidFill>
          <a:ln>
            <a:noFill/>
          </a:ln>
          <a:effectLst/>
        </p:spPr>
        <p:txBody>
          <a:bodyPr rtlCol="0" anchor="ctr" lIns="0" rIns="0" tIns="0" bIns="0" wrap="square"/>
          <a:lstStyle/>
          <a:p>
            <a:pPr algn="ctr">
              <a:lnSpc>
                <a:spcPct val="95000"/>
              </a:lnSpc>
              <a:spcAft>
                <a:spcPts val="0"/>
              </a:spcAft>
            </a:pPr>
            <a:r>
              <a:rPr sz="1000" b="1" spc="80">
                <a:solidFill>
                  <a:schemeClr val="bg1"/>
                </a:solidFill>
                <a:latin typeface="+mn-lt"/>
              </a:rPr>
              <a:t>IDENTITY</a:t>
            </a:r>
          </a:p>
        </p:txBody>
      </p:sp>
      <p:sp>
        <p:nvSpPr>
          <p:cNvPr id="15" name="!!Eco Cloud"/>
          <p:cNvSpPr/>
          <p:nvPr/>
        </p:nvSpPr>
        <p:spPr>
          <a:xfrm>
            <a:off x="6903720" y="4288536"/>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CLOUD</a:t>
            </a:r>
          </a:p>
        </p:txBody>
      </p:sp>
      <p:sp>
        <p:nvSpPr>
          <p:cNvPr id="16" name="!!Eco Third-Party Services"/>
          <p:cNvSpPr/>
          <p:nvPr/>
        </p:nvSpPr>
        <p:spPr>
          <a:xfrm>
            <a:off x="6903720" y="4288536"/>
            <a:ext cx="3566160" cy="713232"/>
          </a:xfrm>
          <a:prstGeom prst="roundRect">
            <a:avLst>
              <a:gd name="adj" fmla="val 10256"/>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1000" b="1" spc="80">
                <a:solidFill>
                  <a:schemeClr val="tx1"/>
                </a:solidFill>
                <a:latin typeface="+mn-lt"/>
              </a:rPr>
              <a:t>THIRD-PARTY</a:t>
            </a:r>
          </a:p>
          <a:p>
            <a:pPr algn="ctr">
              <a:lnSpc>
                <a:spcPct val="95000"/>
              </a:lnSpc>
              <a:spcAft>
                <a:spcPts val="0"/>
              </a:spcAft>
            </a:pPr>
            <a:r>
              <a:rPr sz="1000" b="1" spc="80">
                <a:solidFill>
                  <a:schemeClr val="tx1"/>
                </a:solidFill>
                <a:latin typeface="+mn-lt"/>
              </a:rPr>
              <a:t>SERVICES</a:t>
            </a:r>
          </a:p>
        </p:txBody>
      </p:sp>
      <p:sp>
        <p:nvSpPr>
          <p:cNvPr id="17" name="!!Perimeter"/>
          <p:cNvSpPr/>
          <p:nvPr/>
        </p:nvSpPr>
        <p:spPr>
          <a:xfrm>
            <a:off x="6446520" y="1188720"/>
            <a:ext cx="4480560" cy="4526280"/>
          </a:xfrm>
          <a:prstGeom prst="rect">
            <a:avLst/>
          </a:prstGeom>
          <a:noFill/>
          <a:ln w="12700">
            <a:solidFill>
              <a:srgbClr val="5E6778"/>
            </a:solidFill>
            <a:prstDash val="dash"/>
          </a:ln>
          <a:effectLst/>
        </p:spPr>
        <p:txBody>
          <a:bodyPr rtlCol="0" anchor="ctr" lIns="0" rIns="0" tIns="0" bIns="0"/>
          <a:lstStyle/>
          <a:p>
            <a:pPr algn="ctr"/>
          </a:p>
        </p:txBody>
      </p:sp>
      <p:sp>
        <p:nvSpPr>
          <p:cNvPr id="18" name="!!Perimeter label"/>
          <p:cNvSpPr txBox="1"/>
          <p:nvPr/>
        </p:nvSpPr>
        <p:spPr>
          <a:xfrm>
            <a:off x="6629400" y="1371600"/>
            <a:ext cx="2743200" cy="182880"/>
          </a:xfrm>
          <a:prstGeom prst="rect">
            <a:avLst/>
          </a:prstGeom>
          <a:noFill/>
        </p:spPr>
        <p:txBody>
          <a:bodyPr wrap="square" anchor="t" lIns="0" rIns="0" tIns="0" bIns="0"/>
          <a:lstStyle/>
          <a:p>
            <a:pPr algn="l">
              <a:spcAft>
                <a:spcPts val="0"/>
              </a:spcAft>
            </a:pPr>
            <a:r>
              <a:rPr sz="700" b="1" spc="140">
                <a:solidFill>
                  <a:srgbClr val="5E6778"/>
                </a:solidFill>
                <a:latin typeface="+mn-lt"/>
              </a:rPr>
              <a:t>COMPANY PERIMETER</a:t>
            </a:r>
          </a:p>
        </p:txBody>
      </p:sp>
      <p:sp>
        <p:nvSpPr>
          <p:cNvPr id="19" name="!!Layer Application"/>
          <p:cNvSpPr/>
          <p:nvPr/>
        </p:nvSpPr>
        <p:spPr>
          <a:xfrm>
            <a:off x="6903720" y="1874520"/>
            <a:ext cx="3566160" cy="713232"/>
          </a:xfrm>
          <a:prstGeom prst="rect">
            <a:avLst/>
          </a:prstGeom>
          <a:solidFill>
            <a:schemeClr val="tx1"/>
          </a:solidFill>
          <a:ln>
            <a:noFill/>
          </a:ln>
          <a:effectLst/>
        </p:spPr>
        <p:txBody>
          <a:bodyPr rtlCol="0" anchor="ctr" lIns="228600" rIns="0" tIns="0" bIns="0" wrap="square"/>
          <a:lstStyle/>
          <a:p>
            <a:pPr algn="l">
              <a:spcAft>
                <a:spcPts val="0"/>
              </a:spcAft>
            </a:pPr>
            <a:r>
              <a:rPr sz="1200" b="1" spc="140">
                <a:solidFill>
                  <a:schemeClr val="accent3"/>
                </a:solidFill>
                <a:latin typeface="+mn-lt"/>
              </a:rPr>
              <a:t>01   </a:t>
            </a:r>
            <a:r>
              <a:rPr sz="1200" b="1" spc="140">
                <a:solidFill>
                  <a:schemeClr val="bg1"/>
                </a:solidFill>
                <a:latin typeface="+mn-lt"/>
              </a:rPr>
              <a:t>APPLICATION</a:t>
            </a:r>
          </a:p>
        </p:txBody>
      </p:sp>
      <p:sp>
        <p:nvSpPr>
          <p:cNvPr id="20" name="!!Layer Database"/>
          <p:cNvSpPr/>
          <p:nvPr/>
        </p:nvSpPr>
        <p:spPr>
          <a:xfrm>
            <a:off x="6903720" y="2679192"/>
            <a:ext cx="3566160" cy="713232"/>
          </a:xfrm>
          <a:prstGeom prst="rect">
            <a:avLst/>
          </a:prstGeom>
          <a:solidFill>
            <a:schemeClr val="tx1"/>
          </a:solidFill>
          <a:ln>
            <a:noFill/>
          </a:ln>
          <a:effectLst/>
        </p:spPr>
        <p:txBody>
          <a:bodyPr rtlCol="0" anchor="ctr" lIns="228600" rIns="0" tIns="0" bIns="0" wrap="square"/>
          <a:lstStyle/>
          <a:p>
            <a:pPr algn="l">
              <a:spcAft>
                <a:spcPts val="0"/>
              </a:spcAft>
            </a:pPr>
            <a:r>
              <a:rPr sz="1200" b="1" spc="140">
                <a:solidFill>
                  <a:schemeClr val="accent3"/>
                </a:solidFill>
                <a:latin typeface="+mn-lt"/>
              </a:rPr>
              <a:t>02   </a:t>
            </a:r>
            <a:r>
              <a:rPr sz="1200" b="1" spc="140">
                <a:solidFill>
                  <a:schemeClr val="bg1"/>
                </a:solidFill>
                <a:latin typeface="+mn-lt"/>
              </a:rPr>
              <a:t>DATABASE</a:t>
            </a:r>
          </a:p>
        </p:txBody>
      </p:sp>
      <p:sp>
        <p:nvSpPr>
          <p:cNvPr id="21" name="!!Layer Operating System"/>
          <p:cNvSpPr/>
          <p:nvPr/>
        </p:nvSpPr>
        <p:spPr>
          <a:xfrm>
            <a:off x="6903720" y="3483864"/>
            <a:ext cx="3566160" cy="713232"/>
          </a:xfrm>
          <a:prstGeom prst="rect">
            <a:avLst/>
          </a:prstGeom>
          <a:solidFill>
            <a:schemeClr val="tx1"/>
          </a:solidFill>
          <a:ln>
            <a:noFill/>
          </a:ln>
          <a:effectLst/>
        </p:spPr>
        <p:txBody>
          <a:bodyPr rtlCol="0" anchor="ctr" lIns="228600" rIns="0" tIns="0" bIns="0" wrap="square"/>
          <a:lstStyle/>
          <a:p>
            <a:pPr algn="l">
              <a:spcAft>
                <a:spcPts val="0"/>
              </a:spcAft>
            </a:pPr>
            <a:r>
              <a:rPr sz="1200" b="1" spc="140">
                <a:solidFill>
                  <a:schemeClr val="accent3"/>
                </a:solidFill>
                <a:latin typeface="+mn-lt"/>
              </a:rPr>
              <a:t>03   </a:t>
            </a:r>
            <a:r>
              <a:rPr sz="1200" b="1" spc="140">
                <a:solidFill>
                  <a:schemeClr val="bg1"/>
                </a:solidFill>
                <a:latin typeface="+mn-lt"/>
              </a:rPr>
              <a:t>OPERATING SYSTEM</a:t>
            </a:r>
          </a:p>
        </p:txBody>
      </p:sp>
      <p:sp>
        <p:nvSpPr>
          <p:cNvPr id="22" name="!!Layer Network"/>
          <p:cNvSpPr/>
          <p:nvPr/>
        </p:nvSpPr>
        <p:spPr>
          <a:xfrm>
            <a:off x="6903720" y="4288536"/>
            <a:ext cx="3566160" cy="713232"/>
          </a:xfrm>
          <a:prstGeom prst="rect">
            <a:avLst/>
          </a:prstGeom>
          <a:solidFill>
            <a:schemeClr val="tx1"/>
          </a:solidFill>
          <a:ln>
            <a:noFill/>
          </a:ln>
          <a:effectLst/>
        </p:spPr>
        <p:txBody>
          <a:bodyPr rtlCol="0" anchor="ctr" lIns="228600" rIns="0" tIns="0" bIns="0" wrap="square"/>
          <a:lstStyle/>
          <a:p>
            <a:pPr algn="l">
              <a:spcAft>
                <a:spcPts val="0"/>
              </a:spcAft>
            </a:pPr>
            <a:r>
              <a:rPr sz="1200" b="1" spc="140">
                <a:solidFill>
                  <a:schemeClr val="accent3"/>
                </a:solidFill>
                <a:latin typeface="+mn-lt"/>
              </a:rPr>
              <a:t>04   </a:t>
            </a:r>
            <a:r>
              <a:rPr sz="1200" b="1" spc="140">
                <a:solidFill>
                  <a:schemeClr val="bg1"/>
                </a:solidFill>
                <a:latin typeface="+mn-lt"/>
              </a:rPr>
              <a:t>NETWORK</a:t>
            </a:r>
          </a:p>
        </p:txBody>
      </p:sp>
      <p:sp>
        <p:nvSpPr>
          <p:cNvPr id="23" name="Caption"/>
          <p:cNvSpPr txBox="1"/>
          <p:nvPr/>
        </p:nvSpPr>
        <p:spPr>
          <a:xfrm>
            <a:off x="6446520" y="5852160"/>
            <a:ext cx="4480560" cy="182880"/>
          </a:xfrm>
          <a:prstGeom prst="rect">
            <a:avLst/>
          </a:prstGeom>
          <a:noFill/>
        </p:spPr>
        <p:txBody>
          <a:bodyPr wrap="square" anchor="t" lIns="0" rIns="0" tIns="0" bIns="0"/>
          <a:lstStyle/>
          <a:p>
            <a:pPr algn="l">
              <a:spcAft>
                <a:spcPts val="0"/>
              </a:spcAft>
            </a:pPr>
            <a:r>
              <a:rPr sz="750" b="1" spc="140">
                <a:solidFill>
                  <a:srgbClr val="5E6778"/>
                </a:solidFill>
                <a:latin typeface="+mn-lt"/>
              </a:rPr>
              <a:t>THEN · OWNED · LINEAR · ON PREMISE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07  ·  Now</a:t>
            </a:r>
          </a:p>
        </p:txBody>
      </p:sp>
      <p:sp>
        <p:nvSpPr>
          <p:cNvPr id="3" name="!!HeadNow"/>
          <p:cNvSpPr>
            <a:spLocks noGrp="1"/>
          </p:cNvSpPr>
          <p:nvPr>
            <p:ph type="title"/>
          </p:nvPr>
        </p:nvSpPr>
        <p:spPr>
          <a:xfrm>
            <a:off x="594360" y="1325880"/>
            <a:ext cx="5120640" cy="1737360"/>
          </a:xfrm>
        </p:spPr>
        <p:txBody>
          <a:bodyPr wrap="square" anchor="t" lIns="0" rIns="0" tIns="0" bIns="0"/>
          <a:lstStyle/>
          <a:p>
            <a:pPr algn="l">
              <a:lnSpc>
                <a:spcPct val="88000"/>
              </a:lnSpc>
              <a:spcAft>
                <a:spcPts val="0"/>
              </a:spcAft>
            </a:pPr>
            <a:r>
              <a:rPr sz="4800" b="1" spc="-110">
                <a:solidFill>
                  <a:schemeClr val="tx1"/>
                </a:solidFill>
                <a:latin typeface="+mj-lt"/>
              </a:rPr>
              <a:t>NOW WE AUDIT</a:t>
            </a:r>
          </a:p>
          <a:p>
            <a:pPr algn="l">
              <a:lnSpc>
                <a:spcPct val="88000"/>
              </a:lnSpc>
              <a:spcAft>
                <a:spcPts val="0"/>
              </a:spcAft>
            </a:pPr>
            <a:r>
              <a:rPr sz="4800" b="1" spc="-110">
                <a:solidFill>
                  <a:schemeClr val="accent1"/>
                </a:solidFill>
                <a:latin typeface="+mj-lt"/>
              </a:rPr>
              <a:t>AN ECOSYSTEM.</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07 / 10</a:t>
            </a:r>
          </a:p>
        </p:txBody>
      </p:sp>
      <p:sp>
        <p:nvSpPr>
          <p:cNvPr id="5" name="!!Progress"/>
          <p:cNvSpPr/>
          <p:nvPr/>
        </p:nvSpPr>
        <p:spPr>
          <a:xfrm>
            <a:off x="594360" y="6462979"/>
            <a:ext cx="7700162"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From owning stacks to managing services; technology has evolved across all dataflow layers</a:t>
            </a:r>
          </a:p>
        </p:txBody>
      </p:sp>
      <p:sp>
        <p:nvSpPr>
          <p:cNvPr id="7" name="!!HeadThen"/>
          <p:cNvSpPr txBox="1"/>
          <p:nvPr/>
        </p:nvSpPr>
        <p:spPr>
          <a:xfrm>
            <a:off x="594360" y="868680"/>
            <a:ext cx="5120640" cy="365760"/>
          </a:xfrm>
          <a:prstGeom prst="rect">
            <a:avLst/>
          </a:prstGeom>
          <a:noFill/>
        </p:spPr>
        <p:txBody>
          <a:bodyPr wrap="square" anchor="t" lIns="0" rIns="0" tIns="0" bIns="0"/>
          <a:lstStyle/>
          <a:p>
            <a:pPr algn="l">
              <a:spcAft>
                <a:spcPts val="0"/>
              </a:spcAft>
            </a:pPr>
            <a:r>
              <a:rPr sz="1600" b="1" spc="-20">
                <a:solidFill>
                  <a:srgbClr val="A19D92"/>
                </a:solidFill>
                <a:latin typeface="+mj-lt"/>
              </a:rPr>
              <a:t>WE USED TO AUDIT A STACK.</a:t>
            </a:r>
          </a:p>
        </p:txBody>
      </p:sp>
      <p:sp>
        <p:nvSpPr>
          <p:cNvPr id="8" name="Support"/>
          <p:cNvSpPr txBox="1"/>
          <p:nvPr/>
        </p:nvSpPr>
        <p:spPr>
          <a:xfrm>
            <a:off x="594360" y="3108960"/>
            <a:ext cx="4297680" cy="1097280"/>
          </a:xfrm>
          <a:prstGeom prst="rect">
            <a:avLst/>
          </a:prstGeom>
          <a:noFill/>
        </p:spPr>
        <p:txBody>
          <a:bodyPr wrap="square" anchor="t" lIns="0" rIns="0" tIns="0" bIns="0"/>
          <a:lstStyle/>
          <a:p>
            <a:pPr algn="l">
              <a:lnSpc>
                <a:spcPct val="120000"/>
              </a:lnSpc>
              <a:spcAft>
                <a:spcPts val="0"/>
              </a:spcAft>
            </a:pPr>
            <a:r>
              <a:rPr sz="1250" b="0">
                <a:solidFill>
                  <a:srgbClr val="5E6778"/>
                </a:solidFill>
                <a:latin typeface="+mn-lt"/>
              </a:rPr>
              <a:t>Responsibility is now shared with cloud and SaaS providers. Scope follows the service model: which layers are ours, and what the vendor’s SOC report covers.</a:t>
            </a:r>
          </a:p>
        </p:txBody>
      </p:sp>
      <p:sp>
        <p:nvSpPr>
          <p:cNvPr id="9" name="Then / Label"/>
          <p:cNvSpPr txBox="1"/>
          <p:nvPr/>
        </p:nvSpPr>
        <p:spPr>
          <a:xfrm>
            <a:off x="594360" y="4343400"/>
            <a:ext cx="1828800" cy="182880"/>
          </a:xfrm>
          <a:prstGeom prst="rect">
            <a:avLst/>
          </a:prstGeom>
          <a:noFill/>
        </p:spPr>
        <p:txBody>
          <a:bodyPr wrap="square" anchor="t" lIns="0" rIns="0" tIns="0" bIns="0"/>
          <a:lstStyle/>
          <a:p>
            <a:pPr algn="l">
              <a:spcAft>
                <a:spcPts val="0"/>
              </a:spcAft>
            </a:pPr>
            <a:r>
              <a:rPr sz="700" b="1" spc="140">
                <a:solidFill>
                  <a:srgbClr val="5E6778"/>
                </a:solidFill>
                <a:latin typeface="+mn-lt"/>
              </a:rPr>
              <a:t>THEN</a:t>
            </a:r>
          </a:p>
        </p:txBody>
      </p:sp>
      <p:sp>
        <p:nvSpPr>
          <p:cNvPr id="10" name="!!Layer Application"/>
          <p:cNvSpPr/>
          <p:nvPr/>
        </p:nvSpPr>
        <p:spPr>
          <a:xfrm>
            <a:off x="594360" y="4572000"/>
            <a:ext cx="2103120" cy="274320"/>
          </a:xfrm>
          <a:prstGeom prst="rect">
            <a:avLst/>
          </a:prstGeom>
          <a:solidFill>
            <a:schemeClr val="tx1"/>
          </a:solidFill>
          <a:ln>
            <a:noFill/>
          </a:ln>
          <a:effectLst/>
        </p:spPr>
        <p:txBody>
          <a:bodyPr rtlCol="0" anchor="ctr" lIns="109728" rIns="0" tIns="0" bIns="0" wrap="square"/>
          <a:lstStyle/>
          <a:p>
            <a:pPr algn="l">
              <a:spcAft>
                <a:spcPts val="0"/>
              </a:spcAft>
            </a:pPr>
            <a:r>
              <a:rPr sz="700" b="1" spc="100">
                <a:solidFill>
                  <a:schemeClr val="accent3"/>
                </a:solidFill>
                <a:latin typeface="+mn-lt"/>
              </a:rPr>
              <a:t>01   </a:t>
            </a:r>
            <a:r>
              <a:rPr sz="700" b="1" spc="100">
                <a:solidFill>
                  <a:schemeClr val="bg1"/>
                </a:solidFill>
                <a:latin typeface="+mn-lt"/>
              </a:rPr>
              <a:t>APPLICATION</a:t>
            </a:r>
          </a:p>
        </p:txBody>
      </p:sp>
      <p:sp>
        <p:nvSpPr>
          <p:cNvPr id="11" name="!!Layer Database"/>
          <p:cNvSpPr/>
          <p:nvPr/>
        </p:nvSpPr>
        <p:spPr>
          <a:xfrm>
            <a:off x="594360" y="4901184"/>
            <a:ext cx="2103120" cy="274320"/>
          </a:xfrm>
          <a:prstGeom prst="rect">
            <a:avLst/>
          </a:prstGeom>
          <a:solidFill>
            <a:schemeClr val="tx1"/>
          </a:solidFill>
          <a:ln>
            <a:noFill/>
          </a:ln>
          <a:effectLst/>
        </p:spPr>
        <p:txBody>
          <a:bodyPr rtlCol="0" anchor="ctr" lIns="109728" rIns="0" tIns="0" bIns="0" wrap="square"/>
          <a:lstStyle/>
          <a:p>
            <a:pPr algn="l">
              <a:spcAft>
                <a:spcPts val="0"/>
              </a:spcAft>
            </a:pPr>
            <a:r>
              <a:rPr sz="700" b="1" spc="100">
                <a:solidFill>
                  <a:schemeClr val="accent3"/>
                </a:solidFill>
                <a:latin typeface="+mn-lt"/>
              </a:rPr>
              <a:t>02   </a:t>
            </a:r>
            <a:r>
              <a:rPr sz="700" b="1" spc="100">
                <a:solidFill>
                  <a:schemeClr val="bg1"/>
                </a:solidFill>
                <a:latin typeface="+mn-lt"/>
              </a:rPr>
              <a:t>DATABASE</a:t>
            </a:r>
          </a:p>
        </p:txBody>
      </p:sp>
      <p:sp>
        <p:nvSpPr>
          <p:cNvPr id="12" name="!!Layer Operating System"/>
          <p:cNvSpPr/>
          <p:nvPr/>
        </p:nvSpPr>
        <p:spPr>
          <a:xfrm>
            <a:off x="594360" y="5230368"/>
            <a:ext cx="2103120" cy="274320"/>
          </a:xfrm>
          <a:prstGeom prst="rect">
            <a:avLst/>
          </a:prstGeom>
          <a:solidFill>
            <a:schemeClr val="tx1"/>
          </a:solidFill>
          <a:ln>
            <a:noFill/>
          </a:ln>
          <a:effectLst/>
        </p:spPr>
        <p:txBody>
          <a:bodyPr rtlCol="0" anchor="ctr" lIns="109728" rIns="0" tIns="0" bIns="0" wrap="square"/>
          <a:lstStyle/>
          <a:p>
            <a:pPr algn="l">
              <a:spcAft>
                <a:spcPts val="0"/>
              </a:spcAft>
            </a:pPr>
            <a:r>
              <a:rPr sz="700" b="1" spc="100">
                <a:solidFill>
                  <a:schemeClr val="accent3"/>
                </a:solidFill>
                <a:latin typeface="+mn-lt"/>
              </a:rPr>
              <a:t>03   </a:t>
            </a:r>
            <a:r>
              <a:rPr sz="700" b="1" spc="100">
                <a:solidFill>
                  <a:schemeClr val="bg1"/>
                </a:solidFill>
                <a:latin typeface="+mn-lt"/>
              </a:rPr>
              <a:t>OPERATING SYSTEM</a:t>
            </a:r>
          </a:p>
        </p:txBody>
      </p:sp>
      <p:sp>
        <p:nvSpPr>
          <p:cNvPr id="13" name="!!Layer Network"/>
          <p:cNvSpPr/>
          <p:nvPr/>
        </p:nvSpPr>
        <p:spPr>
          <a:xfrm>
            <a:off x="594360" y="5559552"/>
            <a:ext cx="2103120" cy="274320"/>
          </a:xfrm>
          <a:prstGeom prst="rect">
            <a:avLst/>
          </a:prstGeom>
          <a:solidFill>
            <a:schemeClr val="tx1"/>
          </a:solidFill>
          <a:ln>
            <a:noFill/>
          </a:ln>
          <a:effectLst/>
        </p:spPr>
        <p:txBody>
          <a:bodyPr rtlCol="0" anchor="ctr" lIns="109728" rIns="0" tIns="0" bIns="0" wrap="square"/>
          <a:lstStyle/>
          <a:p>
            <a:pPr algn="l">
              <a:spcAft>
                <a:spcPts val="0"/>
              </a:spcAft>
            </a:pPr>
            <a:r>
              <a:rPr sz="700" b="1" spc="100">
                <a:solidFill>
                  <a:schemeClr val="accent3"/>
                </a:solidFill>
                <a:latin typeface="+mn-lt"/>
              </a:rPr>
              <a:t>04   </a:t>
            </a:r>
            <a:r>
              <a:rPr sz="700" b="1" spc="100">
                <a:solidFill>
                  <a:schemeClr val="bg1"/>
                </a:solidFill>
                <a:latin typeface="+mn-lt"/>
              </a:rPr>
              <a:t>NETWORK</a:t>
            </a:r>
          </a:p>
        </p:txBody>
      </p:sp>
      <p:grpSp>
        <p:nvGrpSpPr>
          <p:cNvPr id="14" name="Ecosystem / Connections"/>
          <p:cNvGrpSpPr/>
          <p:nvPr/>
        </p:nvGrpSpPr>
        <p:grpSpPr>
          <a:xfrm>
            <a:off x="6560820" y="1152144"/>
            <a:ext cx="4283964" cy="3739896"/>
            <a:chOff x="6560820" y="1152144"/>
            <a:chExt cx="4283964" cy="3739896"/>
          </a:xfrm>
        </p:grpSpPr>
        <p:cxnSp>
          <p:nvCxnSpPr>
            <p:cNvPr id="15" name="Link Identity to Saas"/>
            <p:cNvCxnSpPr/>
            <p:nvPr/>
          </p:nvCxnSpPr>
          <p:spPr>
            <a:xfrm flipH="1" flipV="1">
              <a:off x="6606540" y="1335024"/>
              <a:ext cx="2286000" cy="1664208"/>
            </a:xfrm>
            <a:prstGeom prst="line">
              <a:avLst/>
            </a:prstGeom>
            <a:ln w="12700">
              <a:solidFill>
                <a:srgbClr val="C7BCF3"/>
              </a:solidFill>
            </a:ln>
          </p:spPr>
        </p:cxnSp>
        <p:cxnSp>
          <p:nvCxnSpPr>
            <p:cNvPr id="16" name="Link Identity to Apis"/>
            <p:cNvCxnSpPr/>
            <p:nvPr/>
          </p:nvCxnSpPr>
          <p:spPr>
            <a:xfrm flipV="1">
              <a:off x="8892540" y="1563624"/>
              <a:ext cx="1943100" cy="1435608"/>
            </a:xfrm>
            <a:prstGeom prst="line">
              <a:avLst/>
            </a:prstGeom>
            <a:ln w="12700">
              <a:solidFill>
                <a:srgbClr val="C7BCF3"/>
              </a:solidFill>
            </a:ln>
          </p:spPr>
        </p:cxnSp>
        <p:cxnSp>
          <p:nvCxnSpPr>
            <p:cNvPr id="17" name="Link Identity to Data Lake"/>
            <p:cNvCxnSpPr/>
            <p:nvPr/>
          </p:nvCxnSpPr>
          <p:spPr>
            <a:xfrm flipH="1">
              <a:off x="6766560" y="2999232"/>
              <a:ext cx="2125980" cy="1399032"/>
            </a:xfrm>
            <a:prstGeom prst="line">
              <a:avLst/>
            </a:prstGeom>
            <a:ln w="12700">
              <a:solidFill>
                <a:srgbClr val="C7BCF3"/>
              </a:solidFill>
            </a:ln>
          </p:spPr>
        </p:cxnSp>
        <p:cxnSp>
          <p:nvCxnSpPr>
            <p:cNvPr id="18" name="Link Identity to Ai / Analytics"/>
            <p:cNvCxnSpPr/>
            <p:nvPr/>
          </p:nvCxnSpPr>
          <p:spPr>
            <a:xfrm>
              <a:off x="8892540" y="2999232"/>
              <a:ext cx="1952244" cy="1444752"/>
            </a:xfrm>
            <a:prstGeom prst="line">
              <a:avLst/>
            </a:prstGeom>
            <a:ln w="12700">
              <a:solidFill>
                <a:srgbClr val="C7BCF3"/>
              </a:solidFill>
            </a:ln>
          </p:spPr>
        </p:cxnSp>
        <p:cxnSp>
          <p:nvCxnSpPr>
            <p:cNvPr id="19" name="Link Identity to Containers"/>
            <p:cNvCxnSpPr/>
            <p:nvPr/>
          </p:nvCxnSpPr>
          <p:spPr>
            <a:xfrm flipV="1">
              <a:off x="8892540" y="2980944"/>
              <a:ext cx="1906524" cy="18288"/>
            </a:xfrm>
            <a:prstGeom prst="line">
              <a:avLst/>
            </a:prstGeom>
            <a:ln w="12700">
              <a:solidFill>
                <a:srgbClr val="C7BCF3"/>
              </a:solidFill>
            </a:ln>
          </p:spPr>
        </p:cxnSp>
        <p:cxnSp>
          <p:nvCxnSpPr>
            <p:cNvPr id="20" name="Link Identity to Microservices"/>
            <p:cNvCxnSpPr/>
            <p:nvPr/>
          </p:nvCxnSpPr>
          <p:spPr>
            <a:xfrm flipH="1" flipV="1">
              <a:off x="6560820" y="2843784"/>
              <a:ext cx="2331720" cy="155448"/>
            </a:xfrm>
            <a:prstGeom prst="line">
              <a:avLst/>
            </a:prstGeom>
            <a:ln w="12700">
              <a:solidFill>
                <a:srgbClr val="C7BCF3"/>
              </a:solidFill>
            </a:ln>
          </p:spPr>
        </p:cxnSp>
        <p:cxnSp>
          <p:nvCxnSpPr>
            <p:cNvPr id="21" name="Link Identity to Cloud"/>
            <p:cNvCxnSpPr/>
            <p:nvPr/>
          </p:nvCxnSpPr>
          <p:spPr>
            <a:xfrm flipH="1" flipV="1">
              <a:off x="8869680" y="1152144"/>
              <a:ext cx="22860" cy="1847088"/>
            </a:xfrm>
            <a:prstGeom prst="line">
              <a:avLst/>
            </a:prstGeom>
            <a:ln w="12700">
              <a:solidFill>
                <a:srgbClr val="C7BCF3"/>
              </a:solidFill>
            </a:ln>
          </p:spPr>
        </p:cxnSp>
        <p:cxnSp>
          <p:nvCxnSpPr>
            <p:cNvPr id="22" name="Link Identity to Third-Party Services"/>
            <p:cNvCxnSpPr/>
            <p:nvPr/>
          </p:nvCxnSpPr>
          <p:spPr>
            <a:xfrm>
              <a:off x="8892540" y="2999232"/>
              <a:ext cx="0" cy="1892808"/>
            </a:xfrm>
            <a:prstGeom prst="line">
              <a:avLst/>
            </a:prstGeom>
            <a:ln w="12700">
              <a:solidFill>
                <a:srgbClr val="C7BCF3"/>
              </a:solidFill>
            </a:ln>
          </p:spPr>
        </p:cxnSp>
        <p:cxnSp>
          <p:nvCxnSpPr>
            <p:cNvPr id="23" name="Link Saas to Cloud"/>
            <p:cNvCxnSpPr/>
            <p:nvPr/>
          </p:nvCxnSpPr>
          <p:spPr>
            <a:xfrm flipV="1">
              <a:off x="6606540" y="1152144"/>
              <a:ext cx="2263140" cy="182880"/>
            </a:xfrm>
            <a:prstGeom prst="line">
              <a:avLst/>
            </a:prstGeom>
            <a:ln w="12700">
              <a:solidFill>
                <a:srgbClr val="C7BCF3"/>
              </a:solidFill>
            </a:ln>
          </p:spPr>
        </p:cxnSp>
        <p:cxnSp>
          <p:nvCxnSpPr>
            <p:cNvPr id="24" name="Link Cloud to Apis"/>
            <p:cNvCxnSpPr/>
            <p:nvPr/>
          </p:nvCxnSpPr>
          <p:spPr>
            <a:xfrm>
              <a:off x="8869680" y="1152144"/>
              <a:ext cx="1965960" cy="411480"/>
            </a:xfrm>
            <a:prstGeom prst="line">
              <a:avLst/>
            </a:prstGeom>
            <a:ln w="12700">
              <a:solidFill>
                <a:srgbClr val="C7BCF3"/>
              </a:solidFill>
            </a:ln>
          </p:spPr>
        </p:cxnSp>
        <p:cxnSp>
          <p:nvCxnSpPr>
            <p:cNvPr id="25" name="Link Apis to Containers"/>
            <p:cNvCxnSpPr/>
            <p:nvPr/>
          </p:nvCxnSpPr>
          <p:spPr>
            <a:xfrm flipH="1">
              <a:off x="10799064" y="1563624"/>
              <a:ext cx="36576" cy="1417320"/>
            </a:xfrm>
            <a:prstGeom prst="line">
              <a:avLst/>
            </a:prstGeom>
            <a:ln w="12700">
              <a:solidFill>
                <a:srgbClr val="C7BCF3"/>
              </a:solidFill>
            </a:ln>
          </p:spPr>
        </p:cxnSp>
        <p:cxnSp>
          <p:nvCxnSpPr>
            <p:cNvPr id="26" name="Link Microservices to Data Lake"/>
            <p:cNvCxnSpPr/>
            <p:nvPr/>
          </p:nvCxnSpPr>
          <p:spPr>
            <a:xfrm>
              <a:off x="6560820" y="2843784"/>
              <a:ext cx="205740" cy="1554480"/>
            </a:xfrm>
            <a:prstGeom prst="line">
              <a:avLst/>
            </a:prstGeom>
            <a:ln w="12700">
              <a:solidFill>
                <a:srgbClr val="C7BCF3"/>
              </a:solidFill>
            </a:ln>
          </p:spPr>
        </p:cxnSp>
        <p:cxnSp>
          <p:nvCxnSpPr>
            <p:cNvPr id="27" name="Link Data Lake to Third-Party Services"/>
            <p:cNvCxnSpPr/>
            <p:nvPr/>
          </p:nvCxnSpPr>
          <p:spPr>
            <a:xfrm>
              <a:off x="6766560" y="4398264"/>
              <a:ext cx="2125980" cy="493776"/>
            </a:xfrm>
            <a:prstGeom prst="line">
              <a:avLst/>
            </a:prstGeom>
            <a:ln w="12700">
              <a:solidFill>
                <a:srgbClr val="C7BCF3"/>
              </a:solidFill>
            </a:ln>
          </p:spPr>
        </p:cxnSp>
        <p:cxnSp>
          <p:nvCxnSpPr>
            <p:cNvPr id="28" name="Link Third-Party Services to Ai / Analytics"/>
            <p:cNvCxnSpPr/>
            <p:nvPr/>
          </p:nvCxnSpPr>
          <p:spPr>
            <a:xfrm flipV="1">
              <a:off x="8892540" y="4443984"/>
              <a:ext cx="1952244" cy="448056"/>
            </a:xfrm>
            <a:prstGeom prst="line">
              <a:avLst/>
            </a:prstGeom>
            <a:ln w="12700">
              <a:solidFill>
                <a:srgbClr val="C7BCF3"/>
              </a:solidFill>
            </a:ln>
          </p:spPr>
        </p:cxnSp>
        <p:cxnSp>
          <p:nvCxnSpPr>
            <p:cNvPr id="29" name="Link Containers to Ai / Analytics"/>
            <p:cNvCxnSpPr/>
            <p:nvPr/>
          </p:nvCxnSpPr>
          <p:spPr>
            <a:xfrm>
              <a:off x="10799064" y="2980944"/>
              <a:ext cx="45720" cy="1463040"/>
            </a:xfrm>
            <a:prstGeom prst="line">
              <a:avLst/>
            </a:prstGeom>
            <a:ln w="12700">
              <a:solidFill>
                <a:srgbClr val="C7BCF3"/>
              </a:solidFill>
            </a:ln>
          </p:spPr>
        </p:cxnSp>
        <p:cxnSp>
          <p:nvCxnSpPr>
            <p:cNvPr id="30" name="Link Saas to Microservices"/>
            <p:cNvCxnSpPr/>
            <p:nvPr/>
          </p:nvCxnSpPr>
          <p:spPr>
            <a:xfrm flipH="1">
              <a:off x="6560820" y="1335024"/>
              <a:ext cx="45720" cy="1508760"/>
            </a:xfrm>
            <a:prstGeom prst="line">
              <a:avLst/>
            </a:prstGeom>
            <a:ln w="12700">
              <a:solidFill>
                <a:srgbClr val="C7BCF3"/>
              </a:solidFill>
            </a:ln>
          </p:spPr>
        </p:cxnSp>
      </p:grpSp>
      <p:sp>
        <p:nvSpPr>
          <p:cNvPr id="31" name="!!Eco Saas"/>
          <p:cNvSpPr/>
          <p:nvPr/>
        </p:nvSpPr>
        <p:spPr>
          <a:xfrm>
            <a:off x="5897880" y="1051560"/>
            <a:ext cx="1417320"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SAAS</a:t>
            </a:r>
          </a:p>
        </p:txBody>
      </p:sp>
      <p:sp>
        <p:nvSpPr>
          <p:cNvPr id="32" name="!!Eco Apis"/>
          <p:cNvSpPr/>
          <p:nvPr/>
        </p:nvSpPr>
        <p:spPr>
          <a:xfrm>
            <a:off x="10149840" y="1280160"/>
            <a:ext cx="1371600"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APIS</a:t>
            </a:r>
          </a:p>
        </p:txBody>
      </p:sp>
      <p:sp>
        <p:nvSpPr>
          <p:cNvPr id="33" name="!!Eco Data Lake"/>
          <p:cNvSpPr/>
          <p:nvPr/>
        </p:nvSpPr>
        <p:spPr>
          <a:xfrm>
            <a:off x="6035040" y="4114800"/>
            <a:ext cx="1463040"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DATA LAKE</a:t>
            </a:r>
          </a:p>
        </p:txBody>
      </p:sp>
      <p:sp>
        <p:nvSpPr>
          <p:cNvPr id="34" name="!!Eco Ai / Analytics"/>
          <p:cNvSpPr/>
          <p:nvPr/>
        </p:nvSpPr>
        <p:spPr>
          <a:xfrm>
            <a:off x="10104120" y="4160520"/>
            <a:ext cx="1481328"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AI / ANALYTICS</a:t>
            </a:r>
          </a:p>
        </p:txBody>
      </p:sp>
      <p:sp>
        <p:nvSpPr>
          <p:cNvPr id="35" name="!!Eco Containers"/>
          <p:cNvSpPr/>
          <p:nvPr/>
        </p:nvSpPr>
        <p:spPr>
          <a:xfrm>
            <a:off x="10058400" y="2697480"/>
            <a:ext cx="1481328"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CONTAINERS</a:t>
            </a:r>
          </a:p>
        </p:txBody>
      </p:sp>
      <p:sp>
        <p:nvSpPr>
          <p:cNvPr id="36" name="!!Eco Microservices"/>
          <p:cNvSpPr/>
          <p:nvPr/>
        </p:nvSpPr>
        <p:spPr>
          <a:xfrm>
            <a:off x="5715000" y="2560320"/>
            <a:ext cx="1691640"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MICROSERVICES</a:t>
            </a:r>
          </a:p>
        </p:txBody>
      </p:sp>
      <p:sp>
        <p:nvSpPr>
          <p:cNvPr id="37" name="!!Eco Identity"/>
          <p:cNvSpPr/>
          <p:nvPr/>
        </p:nvSpPr>
        <p:spPr>
          <a:xfrm>
            <a:off x="8092440" y="2697480"/>
            <a:ext cx="1600200" cy="603504"/>
          </a:xfrm>
          <a:prstGeom prst="roundRect">
            <a:avLst>
              <a:gd name="adj" fmla="val 12121"/>
            </a:avLst>
          </a:prstGeom>
          <a:solidFill>
            <a:schemeClr val="accent2"/>
          </a:solidFill>
          <a:ln>
            <a:noFill/>
          </a:ln>
          <a:effectLst/>
        </p:spPr>
        <p:txBody>
          <a:bodyPr rtlCol="0" anchor="ctr" lIns="0" rIns="0" tIns="0" bIns="0" wrap="square"/>
          <a:lstStyle/>
          <a:p>
            <a:pPr algn="ctr">
              <a:lnSpc>
                <a:spcPct val="95000"/>
              </a:lnSpc>
              <a:spcAft>
                <a:spcPts val="0"/>
              </a:spcAft>
            </a:pPr>
            <a:r>
              <a:rPr sz="950" b="1" spc="80">
                <a:solidFill>
                  <a:schemeClr val="bg1"/>
                </a:solidFill>
                <a:latin typeface="+mn-lt"/>
              </a:rPr>
              <a:t>IDENTITY</a:t>
            </a:r>
          </a:p>
        </p:txBody>
      </p:sp>
      <p:sp>
        <p:nvSpPr>
          <p:cNvPr id="38" name="!!Eco Cloud"/>
          <p:cNvSpPr/>
          <p:nvPr/>
        </p:nvSpPr>
        <p:spPr>
          <a:xfrm>
            <a:off x="8183880" y="868680"/>
            <a:ext cx="1371600" cy="566928"/>
          </a:xfrm>
          <a:prstGeom prst="roundRect">
            <a:avLst>
              <a:gd name="adj" fmla="val 12903"/>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CLOUD</a:t>
            </a:r>
          </a:p>
        </p:txBody>
      </p:sp>
      <p:sp>
        <p:nvSpPr>
          <p:cNvPr id="39" name="!!Eco Third-Party Services"/>
          <p:cNvSpPr/>
          <p:nvPr/>
        </p:nvSpPr>
        <p:spPr>
          <a:xfrm>
            <a:off x="8001000" y="4526280"/>
            <a:ext cx="1783080" cy="731520"/>
          </a:xfrm>
          <a:prstGeom prst="roundRect">
            <a:avLst>
              <a:gd name="adj" fmla="val 10000"/>
            </a:avLst>
          </a:prstGeom>
          <a:solidFill>
            <a:srgbClr val="ECE5FE"/>
          </a:solidFill>
          <a:ln w="12700">
            <a:solidFill>
              <a:schemeClr val="accent2"/>
            </a:solidFill>
          </a:ln>
          <a:effectLst/>
        </p:spPr>
        <p:txBody>
          <a:bodyPr rtlCol="0" anchor="ctr" lIns="0" rIns="0" tIns="0" bIns="0" wrap="square"/>
          <a:lstStyle/>
          <a:p>
            <a:pPr algn="ctr">
              <a:lnSpc>
                <a:spcPct val="95000"/>
              </a:lnSpc>
              <a:spcAft>
                <a:spcPts val="0"/>
              </a:spcAft>
            </a:pPr>
            <a:r>
              <a:rPr sz="950" b="1" spc="80">
                <a:solidFill>
                  <a:schemeClr val="tx1"/>
                </a:solidFill>
                <a:latin typeface="+mn-lt"/>
              </a:rPr>
              <a:t>THIRD-PARTY</a:t>
            </a:r>
          </a:p>
          <a:p>
            <a:pPr algn="ctr">
              <a:lnSpc>
                <a:spcPct val="95000"/>
              </a:lnSpc>
              <a:spcAft>
                <a:spcPts val="0"/>
              </a:spcAft>
            </a:pPr>
            <a:r>
              <a:rPr sz="950" b="1" spc="80">
                <a:solidFill>
                  <a:schemeClr val="tx1"/>
                </a:solidFill>
                <a:latin typeface="+mn-lt"/>
              </a:rPr>
              <a:t>SERVICES</a:t>
            </a:r>
          </a:p>
        </p:txBody>
      </p:sp>
      <p:sp>
        <p:nvSpPr>
          <p:cNvPr id="40" name="Caption"/>
          <p:cNvSpPr txBox="1"/>
          <p:nvPr/>
        </p:nvSpPr>
        <p:spPr>
          <a:xfrm>
            <a:off x="5715000" y="5852160"/>
            <a:ext cx="5852160" cy="182880"/>
          </a:xfrm>
          <a:prstGeom prst="rect">
            <a:avLst/>
          </a:prstGeom>
          <a:noFill/>
        </p:spPr>
        <p:txBody>
          <a:bodyPr wrap="square" anchor="t" lIns="0" rIns="0" tIns="0" bIns="0"/>
          <a:lstStyle/>
          <a:p>
            <a:pPr algn="l">
              <a:spcAft>
                <a:spcPts val="0"/>
              </a:spcAft>
            </a:pPr>
            <a:r>
              <a:rPr sz="750" b="1" spc="140">
                <a:solidFill>
                  <a:schemeClr val="accent2"/>
                </a:solidFill>
                <a:latin typeface="+mn-lt"/>
              </a:rPr>
              <a:t>NOW · SHARED · DISTRIBUTED · SERVICE-BASED</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800">
        <p159:morph option="byObject"/>
      </p:transition>
    </mc:Choice>
    <mc:Fallback>
      <p:transition spd="slow">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08  ·  Modern dataflow</a:t>
            </a:r>
          </a:p>
        </p:txBody>
      </p:sp>
      <p:sp>
        <p:nvSpPr>
          <p:cNvPr id="3" name="Headline"/>
          <p:cNvSpPr>
            <a:spLocks noGrp="1"/>
          </p:cNvSpPr>
          <p:nvPr>
            <p:ph type="title"/>
          </p:nvPr>
        </p:nvSpPr>
        <p:spPr/>
        <p:txBody>
          <a:bodyPr wrap="square" anchor="t" lIns="0" rIns="0" tIns="0" bIns="0"/>
          <a:lstStyle/>
          <a:p>
            <a:pPr algn="l">
              <a:lnSpc>
                <a:spcPct val="88000"/>
              </a:lnSpc>
              <a:spcAft>
                <a:spcPts val="0"/>
              </a:spcAft>
            </a:pPr>
            <a:r>
              <a:rPr sz="4400" b="1" spc="-100">
                <a:solidFill>
                  <a:schemeClr val="tx1"/>
                </a:solidFill>
                <a:latin typeface="+mj-lt"/>
              </a:rPr>
              <a:t>THE RISK IS</a:t>
            </a:r>
          </a:p>
          <a:p>
            <a:pPr algn="l">
              <a:lnSpc>
                <a:spcPct val="88000"/>
              </a:lnSpc>
              <a:spcAft>
                <a:spcPts val="0"/>
              </a:spcAft>
            </a:pPr>
            <a:r>
              <a:rPr sz="4400" b="1" spc="-100">
                <a:solidFill>
                  <a:schemeClr val="tx1"/>
                </a:solidFill>
                <a:latin typeface="+mj-lt"/>
              </a:rPr>
              <a:t>IN THE JOURNEY.</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08 / 10</a:t>
            </a:r>
          </a:p>
        </p:txBody>
      </p:sp>
      <p:sp>
        <p:nvSpPr>
          <p:cNvPr id="5" name="!!Progress"/>
          <p:cNvSpPr/>
          <p:nvPr/>
        </p:nvSpPr>
        <p:spPr>
          <a:xfrm>
            <a:off x="594360" y="6462979"/>
            <a:ext cx="8800186"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Complexity of modern dataflow architecture</a:t>
            </a:r>
          </a:p>
        </p:txBody>
      </p:sp>
      <p:sp>
        <p:nvSpPr>
          <p:cNvPr id="7" name="Support"/>
          <p:cNvSpPr txBox="1"/>
          <p:nvPr/>
        </p:nvSpPr>
        <p:spPr>
          <a:xfrm>
            <a:off x="7315200" y="914400"/>
            <a:ext cx="4279392" cy="1097280"/>
          </a:xfrm>
          <a:prstGeom prst="rect">
            <a:avLst/>
          </a:prstGeom>
          <a:noFill/>
        </p:spPr>
        <p:txBody>
          <a:bodyPr wrap="square" anchor="t" lIns="0" rIns="0" tIns="0" bIns="0"/>
          <a:lstStyle/>
          <a:p>
            <a:pPr algn="l">
              <a:lnSpc>
                <a:spcPct val="120000"/>
              </a:lnSpc>
              <a:spcAft>
                <a:spcPts val="0"/>
              </a:spcAft>
            </a:pPr>
            <a:r>
              <a:rPr sz="1400" b="0">
                <a:solidFill>
                  <a:srgbClr val="5E6778"/>
                </a:solidFill>
                <a:latin typeface="+mn-lt"/>
              </a:rPr>
              <a:t>SOX scoping is no longer about which applications exist. </a:t>
            </a:r>
            <a:r>
              <a:rPr sz="1400" b="1">
                <a:solidFill>
                  <a:schemeClr val="tx1"/>
                </a:solidFill>
                <a:latin typeface="+mn-lt"/>
              </a:rPr>
              <a:t>It is about how information moves through them.</a:t>
            </a:r>
          </a:p>
        </p:txBody>
      </p:sp>
      <p:grpSp>
        <p:nvGrpSpPr>
          <p:cNvPr id="8" name="Group / Data origins"/>
          <p:cNvGrpSpPr/>
          <p:nvPr/>
        </p:nvGrpSpPr>
        <p:grpSpPr>
          <a:xfrm>
            <a:off x="630936" y="2542032"/>
            <a:ext cx="1760220" cy="246888"/>
            <a:chOff x="630936" y="2542032"/>
            <a:chExt cx="1760220" cy="246888"/>
          </a:xfrm>
        </p:grpSpPr>
        <p:cxnSp>
          <p:nvCxnSpPr>
            <p:cNvPr id="9" name="Group / Data origins / Rule"/>
            <p:cNvCxnSpPr/>
            <p:nvPr/>
          </p:nvCxnSpPr>
          <p:spPr>
            <a:xfrm>
              <a:off x="630936" y="2788920"/>
              <a:ext cx="1760220" cy="0"/>
            </a:xfrm>
            <a:prstGeom prst="line">
              <a:avLst/>
            </a:prstGeom>
            <a:ln w="12700">
              <a:solidFill>
                <a:srgbClr val="5E6778"/>
              </a:solidFill>
            </a:ln>
          </p:spPr>
        </p:cxnSp>
        <p:sp>
          <p:nvSpPr>
            <p:cNvPr id="10" name="Group / Data origins / Text"/>
            <p:cNvSpPr txBox="1"/>
            <p:nvPr/>
          </p:nvSpPr>
          <p:spPr>
            <a:xfrm>
              <a:off x="630936" y="2542032"/>
              <a:ext cx="1760220" cy="182880"/>
            </a:xfrm>
            <a:prstGeom prst="rect">
              <a:avLst/>
            </a:prstGeom>
            <a:noFill/>
          </p:spPr>
          <p:txBody>
            <a:bodyPr wrap="square" anchor="t" lIns="0" rIns="0" tIns="0" bIns="0"/>
            <a:lstStyle/>
            <a:p>
              <a:pPr algn="l">
                <a:spcAft>
                  <a:spcPts val="0"/>
                </a:spcAft>
              </a:pPr>
              <a:r>
                <a:rPr sz="750" b="1" spc="140">
                  <a:solidFill>
                    <a:srgbClr val="5E6778"/>
                  </a:solidFill>
                  <a:latin typeface="+mn-lt"/>
                </a:rPr>
                <a:t>DATA ORIGINS</a:t>
              </a:r>
            </a:p>
          </p:txBody>
        </p:sp>
      </p:grpSp>
      <p:grpSp>
        <p:nvGrpSpPr>
          <p:cNvPr id="11" name="Group / Transformations"/>
          <p:cNvGrpSpPr/>
          <p:nvPr/>
        </p:nvGrpSpPr>
        <p:grpSpPr>
          <a:xfrm>
            <a:off x="2464308" y="2542032"/>
            <a:ext cx="5426964" cy="246888"/>
            <a:chOff x="2464308" y="2542032"/>
            <a:chExt cx="5426964" cy="246888"/>
          </a:xfrm>
        </p:grpSpPr>
        <p:cxnSp>
          <p:nvCxnSpPr>
            <p:cNvPr id="12" name="Group / Transformations / Rule"/>
            <p:cNvCxnSpPr/>
            <p:nvPr/>
          </p:nvCxnSpPr>
          <p:spPr>
            <a:xfrm>
              <a:off x="2464308" y="2788920"/>
              <a:ext cx="5426964" cy="0"/>
            </a:xfrm>
            <a:prstGeom prst="line">
              <a:avLst/>
            </a:prstGeom>
            <a:ln w="12700">
              <a:solidFill>
                <a:srgbClr val="5E6778"/>
              </a:solidFill>
            </a:ln>
          </p:spPr>
        </p:cxnSp>
        <p:sp>
          <p:nvSpPr>
            <p:cNvPr id="13" name="Group / Transformations / Text"/>
            <p:cNvSpPr txBox="1"/>
            <p:nvPr/>
          </p:nvSpPr>
          <p:spPr>
            <a:xfrm>
              <a:off x="2464308" y="2542032"/>
              <a:ext cx="5426964" cy="182880"/>
            </a:xfrm>
            <a:prstGeom prst="rect">
              <a:avLst/>
            </a:prstGeom>
            <a:noFill/>
          </p:spPr>
          <p:txBody>
            <a:bodyPr wrap="square" anchor="t" lIns="0" rIns="0" tIns="0" bIns="0"/>
            <a:lstStyle/>
            <a:p>
              <a:pPr algn="l">
                <a:spcAft>
                  <a:spcPts val="0"/>
                </a:spcAft>
              </a:pPr>
              <a:r>
                <a:rPr sz="750" b="1" spc="140">
                  <a:solidFill>
                    <a:srgbClr val="5E6778"/>
                  </a:solidFill>
                  <a:latin typeface="+mn-lt"/>
                </a:rPr>
                <a:t>TRANSFORMATIONS</a:t>
              </a:r>
            </a:p>
          </p:txBody>
        </p:sp>
      </p:grpSp>
      <p:grpSp>
        <p:nvGrpSpPr>
          <p:cNvPr id="14" name="Group / Consumption"/>
          <p:cNvGrpSpPr/>
          <p:nvPr/>
        </p:nvGrpSpPr>
        <p:grpSpPr>
          <a:xfrm>
            <a:off x="7964424" y="2542032"/>
            <a:ext cx="3593592" cy="246888"/>
            <a:chOff x="7964424" y="2542032"/>
            <a:chExt cx="3593592" cy="246888"/>
          </a:xfrm>
        </p:grpSpPr>
        <p:cxnSp>
          <p:nvCxnSpPr>
            <p:cNvPr id="15" name="Group / Consumption / Rule"/>
            <p:cNvCxnSpPr/>
            <p:nvPr/>
          </p:nvCxnSpPr>
          <p:spPr>
            <a:xfrm>
              <a:off x="7964424" y="2788920"/>
              <a:ext cx="3593592" cy="0"/>
            </a:xfrm>
            <a:prstGeom prst="line">
              <a:avLst/>
            </a:prstGeom>
            <a:ln w="12700">
              <a:solidFill>
                <a:srgbClr val="5E6778"/>
              </a:solidFill>
            </a:ln>
          </p:spPr>
        </p:cxnSp>
        <p:sp>
          <p:nvSpPr>
            <p:cNvPr id="16" name="Group / Consumption / Text"/>
            <p:cNvSpPr txBox="1"/>
            <p:nvPr/>
          </p:nvSpPr>
          <p:spPr>
            <a:xfrm>
              <a:off x="7964424" y="2542032"/>
              <a:ext cx="3593592" cy="182880"/>
            </a:xfrm>
            <a:prstGeom prst="rect">
              <a:avLst/>
            </a:prstGeom>
            <a:noFill/>
          </p:spPr>
          <p:txBody>
            <a:bodyPr wrap="square" anchor="t" lIns="0" rIns="0" tIns="0" bIns="0"/>
            <a:lstStyle/>
            <a:p>
              <a:pPr algn="l">
                <a:spcAft>
                  <a:spcPts val="0"/>
                </a:spcAft>
              </a:pPr>
              <a:r>
                <a:rPr sz="750" b="1" spc="140">
                  <a:solidFill>
                    <a:srgbClr val="5E6778"/>
                  </a:solidFill>
                  <a:latin typeface="+mn-lt"/>
                </a:rPr>
                <a:t>CONSUMPTION</a:t>
              </a:r>
            </a:p>
          </p:txBody>
        </p:sp>
      </p:grpSp>
      <p:sp>
        <p:nvSpPr>
          <p:cNvPr id="17" name="Layer / AI and ML"/>
          <p:cNvSpPr/>
          <p:nvPr/>
        </p:nvSpPr>
        <p:spPr>
          <a:xfrm>
            <a:off x="594360" y="2926080"/>
            <a:ext cx="11000232" cy="310896"/>
          </a:xfrm>
          <a:prstGeom prst="rect">
            <a:avLst/>
          </a:prstGeom>
          <a:solidFill>
            <a:srgbClr val="ECE5FE"/>
          </a:solidFill>
          <a:ln>
            <a:noFill/>
          </a:ln>
          <a:effectLst/>
        </p:spPr>
        <p:txBody>
          <a:bodyPr rtlCol="0" anchor="ctr" lIns="137160" rIns="0" tIns="0" bIns="0" wrap="square"/>
          <a:lstStyle/>
          <a:p>
            <a:pPr algn="l">
              <a:spcAft>
                <a:spcPts val="0"/>
              </a:spcAft>
            </a:pPr>
            <a:r>
              <a:rPr sz="900" b="1" spc="140">
                <a:solidFill>
                  <a:schemeClr val="accent2"/>
                </a:solidFill>
                <a:latin typeface="+mn-lt"/>
              </a:rPr>
              <a:t>AI / ML   </a:t>
            </a:r>
            <a:r>
              <a:rPr sz="900" b="0">
                <a:solidFill>
                  <a:schemeClr val="tx1"/>
                </a:solidFill>
                <a:latin typeface="+mn-lt"/>
              </a:rPr>
              <a:t>Scalable, predictive models across the whole flow</a:t>
            </a:r>
          </a:p>
        </p:txBody>
      </p:sp>
      <p:sp>
        <p:nvSpPr>
          <p:cNvPr id="18" name="Flow / Source"/>
          <p:cNvSpPr/>
          <p:nvPr/>
        </p:nvSpPr>
        <p:spPr>
          <a:xfrm>
            <a:off x="594360" y="3401568"/>
            <a:ext cx="1979676" cy="713232"/>
          </a:xfrm>
          <a:prstGeom prst="homePlate">
            <a:avLst>
              <a:gd name="adj" fmla="val 32000"/>
            </a:avLst>
          </a:prstGeom>
          <a:solidFill>
            <a:srgbClr val="E6E3DA"/>
          </a:solidFill>
          <a:ln>
            <a:noFill/>
          </a:ln>
          <a:effectLst/>
        </p:spPr>
        <p:txBody>
          <a:bodyPr rtlCol="0" anchor="ctr" lIns="320040" rIns="0" tIns="0" bIns="0" wrap="square"/>
          <a:lstStyle/>
          <a:p>
            <a:pPr algn="ctr">
              <a:spcAft>
                <a:spcPts val="0"/>
              </a:spcAft>
            </a:pPr>
            <a:r>
              <a:rPr sz="1100" b="1" spc="140">
                <a:solidFill>
                  <a:schemeClr val="tx1"/>
                </a:solidFill>
                <a:latin typeface="+mn-lt"/>
              </a:rPr>
              <a:t>SOURCE</a:t>
            </a:r>
          </a:p>
        </p:txBody>
      </p:sp>
      <p:sp>
        <p:nvSpPr>
          <p:cNvPr id="19" name="Flow / Source caption"/>
          <p:cNvSpPr txBox="1"/>
          <p:nvPr/>
        </p:nvSpPr>
        <p:spPr>
          <a:xfrm>
            <a:off x="704088"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Systems of record</a:t>
            </a:r>
          </a:p>
        </p:txBody>
      </p:sp>
      <p:sp>
        <p:nvSpPr>
          <p:cNvPr id="20" name="Flow / Ingest"/>
          <p:cNvSpPr/>
          <p:nvPr/>
        </p:nvSpPr>
        <p:spPr>
          <a:xfrm>
            <a:off x="2427732" y="3401568"/>
            <a:ext cx="1979676" cy="713232"/>
          </a:xfrm>
          <a:prstGeom prst="chevron">
            <a:avLst>
              <a:gd name="adj" fmla="val 32000"/>
            </a:avLst>
          </a:prstGeom>
          <a:solidFill>
            <a:srgbClr val="E6E3DA"/>
          </a:solidFill>
          <a:ln>
            <a:noFill/>
          </a:ln>
          <a:effectLst/>
        </p:spPr>
        <p:txBody>
          <a:bodyPr rtlCol="0" anchor="ctr" lIns="0" rIns="0" tIns="0" bIns="0" wrap="square"/>
          <a:lstStyle/>
          <a:p>
            <a:pPr algn="ctr">
              <a:spcAft>
                <a:spcPts val="0"/>
              </a:spcAft>
            </a:pPr>
            <a:r>
              <a:rPr sz="1100" b="1" spc="140">
                <a:solidFill>
                  <a:schemeClr val="tx1"/>
                </a:solidFill>
                <a:latin typeface="+mn-lt"/>
              </a:rPr>
              <a:t>INGEST</a:t>
            </a:r>
          </a:p>
        </p:txBody>
      </p:sp>
      <p:sp>
        <p:nvSpPr>
          <p:cNvPr id="21" name="Flow / Ingest highlighted"/>
          <p:cNvSpPr/>
          <p:nvPr/>
        </p:nvSpPr>
        <p:spPr>
          <a:xfrm>
            <a:off x="2427732" y="3401568"/>
            <a:ext cx="1979676" cy="713232"/>
          </a:xfrm>
          <a:prstGeom prst="chevron">
            <a:avLst>
              <a:gd name="adj" fmla="val 32000"/>
            </a:avLst>
          </a:prstGeom>
          <a:solidFill>
            <a:schemeClr val="accent1"/>
          </a:solidFill>
          <a:ln>
            <a:noFill/>
          </a:ln>
          <a:effectLst/>
        </p:spPr>
        <p:txBody>
          <a:bodyPr rtlCol="0" anchor="ctr" lIns="0" rIns="0" tIns="0" bIns="0" wrap="square"/>
          <a:lstStyle/>
          <a:p>
            <a:pPr algn="ctr">
              <a:spcAft>
                <a:spcPts val="0"/>
              </a:spcAft>
            </a:pPr>
            <a:r>
              <a:rPr sz="1100" b="1" spc="140">
                <a:solidFill>
                  <a:schemeClr val="bg1"/>
                </a:solidFill>
                <a:latin typeface="+mn-lt"/>
              </a:rPr>
              <a:t>INGEST</a:t>
            </a:r>
          </a:p>
        </p:txBody>
      </p:sp>
      <p:sp>
        <p:nvSpPr>
          <p:cNvPr id="22" name="Flow / Ingest caption"/>
          <p:cNvSpPr txBox="1"/>
          <p:nvPr/>
        </p:nvSpPr>
        <p:spPr>
          <a:xfrm>
            <a:off x="2537460"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Batch and streaming pipelines</a:t>
            </a:r>
          </a:p>
        </p:txBody>
      </p:sp>
      <p:sp>
        <p:nvSpPr>
          <p:cNvPr id="23" name="Flow / Store"/>
          <p:cNvSpPr/>
          <p:nvPr/>
        </p:nvSpPr>
        <p:spPr>
          <a:xfrm>
            <a:off x="4261104" y="3401568"/>
            <a:ext cx="1979676" cy="713232"/>
          </a:xfrm>
          <a:prstGeom prst="chevron">
            <a:avLst>
              <a:gd name="adj" fmla="val 32000"/>
            </a:avLst>
          </a:prstGeom>
          <a:solidFill>
            <a:srgbClr val="E6E3DA"/>
          </a:solidFill>
          <a:ln>
            <a:noFill/>
          </a:ln>
          <a:effectLst/>
        </p:spPr>
        <p:txBody>
          <a:bodyPr rtlCol="0" anchor="ctr" lIns="0" rIns="0" tIns="0" bIns="0" wrap="square"/>
          <a:lstStyle/>
          <a:p>
            <a:pPr algn="ctr">
              <a:spcAft>
                <a:spcPts val="0"/>
              </a:spcAft>
            </a:pPr>
            <a:r>
              <a:rPr sz="1100" b="1" spc="140">
                <a:solidFill>
                  <a:schemeClr val="tx1"/>
                </a:solidFill>
                <a:latin typeface="+mn-lt"/>
              </a:rPr>
              <a:t>STORE</a:t>
            </a:r>
          </a:p>
        </p:txBody>
      </p:sp>
      <p:sp>
        <p:nvSpPr>
          <p:cNvPr id="24" name="Flow / Store highlighted"/>
          <p:cNvSpPr/>
          <p:nvPr/>
        </p:nvSpPr>
        <p:spPr>
          <a:xfrm>
            <a:off x="4261104" y="3401568"/>
            <a:ext cx="1979676" cy="713232"/>
          </a:xfrm>
          <a:prstGeom prst="chevron">
            <a:avLst>
              <a:gd name="adj" fmla="val 32000"/>
            </a:avLst>
          </a:prstGeom>
          <a:solidFill>
            <a:schemeClr val="accent1"/>
          </a:solidFill>
          <a:ln>
            <a:noFill/>
          </a:ln>
          <a:effectLst/>
        </p:spPr>
        <p:txBody>
          <a:bodyPr rtlCol="0" anchor="ctr" lIns="0" rIns="0" tIns="0" bIns="0" wrap="square"/>
          <a:lstStyle/>
          <a:p>
            <a:pPr algn="ctr">
              <a:spcAft>
                <a:spcPts val="0"/>
              </a:spcAft>
            </a:pPr>
            <a:r>
              <a:rPr sz="1100" b="1" spc="140">
                <a:solidFill>
                  <a:schemeClr val="bg1"/>
                </a:solidFill>
                <a:latin typeface="+mn-lt"/>
              </a:rPr>
              <a:t>STORE</a:t>
            </a:r>
          </a:p>
        </p:txBody>
      </p:sp>
      <p:sp>
        <p:nvSpPr>
          <p:cNvPr id="25" name="Flow / Store caption"/>
          <p:cNvSpPr txBox="1"/>
          <p:nvPr/>
        </p:nvSpPr>
        <p:spPr>
          <a:xfrm>
            <a:off x="4370832"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Raw, structured, unstructured</a:t>
            </a:r>
          </a:p>
        </p:txBody>
      </p:sp>
      <p:sp>
        <p:nvSpPr>
          <p:cNvPr id="26" name="Flow / Transform"/>
          <p:cNvSpPr/>
          <p:nvPr/>
        </p:nvSpPr>
        <p:spPr>
          <a:xfrm>
            <a:off x="6094476" y="3401568"/>
            <a:ext cx="1979676" cy="713232"/>
          </a:xfrm>
          <a:prstGeom prst="chevron">
            <a:avLst>
              <a:gd name="adj" fmla="val 32000"/>
            </a:avLst>
          </a:prstGeom>
          <a:solidFill>
            <a:srgbClr val="E6E3DA"/>
          </a:solidFill>
          <a:ln>
            <a:noFill/>
          </a:ln>
          <a:effectLst/>
        </p:spPr>
        <p:txBody>
          <a:bodyPr rtlCol="0" anchor="ctr" lIns="0" rIns="0" tIns="0" bIns="0" wrap="square"/>
          <a:lstStyle/>
          <a:p>
            <a:pPr algn="ctr">
              <a:spcAft>
                <a:spcPts val="0"/>
              </a:spcAft>
            </a:pPr>
            <a:r>
              <a:rPr sz="1100" b="1" spc="140">
                <a:solidFill>
                  <a:schemeClr val="tx1"/>
                </a:solidFill>
                <a:latin typeface="+mn-lt"/>
              </a:rPr>
              <a:t>TRANSFORM</a:t>
            </a:r>
          </a:p>
        </p:txBody>
      </p:sp>
      <p:sp>
        <p:nvSpPr>
          <p:cNvPr id="27" name="Flow / Transform highlighted"/>
          <p:cNvSpPr/>
          <p:nvPr/>
        </p:nvSpPr>
        <p:spPr>
          <a:xfrm>
            <a:off x="6094476" y="3401568"/>
            <a:ext cx="1979676" cy="713232"/>
          </a:xfrm>
          <a:prstGeom prst="chevron">
            <a:avLst>
              <a:gd name="adj" fmla="val 32000"/>
            </a:avLst>
          </a:prstGeom>
          <a:solidFill>
            <a:schemeClr val="accent1"/>
          </a:solidFill>
          <a:ln>
            <a:noFill/>
          </a:ln>
          <a:effectLst/>
        </p:spPr>
        <p:txBody>
          <a:bodyPr rtlCol="0" anchor="ctr" lIns="0" rIns="0" tIns="0" bIns="0" wrap="square"/>
          <a:lstStyle/>
          <a:p>
            <a:pPr algn="ctr">
              <a:spcAft>
                <a:spcPts val="0"/>
              </a:spcAft>
            </a:pPr>
            <a:r>
              <a:rPr sz="1100" b="1" spc="140">
                <a:solidFill>
                  <a:schemeClr val="bg1"/>
                </a:solidFill>
                <a:latin typeface="+mn-lt"/>
              </a:rPr>
              <a:t>TRANSFORM</a:t>
            </a:r>
          </a:p>
        </p:txBody>
      </p:sp>
      <p:sp>
        <p:nvSpPr>
          <p:cNvPr id="28" name="Flow / Transform caption"/>
          <p:cNvSpPr txBox="1"/>
          <p:nvPr/>
        </p:nvSpPr>
        <p:spPr>
          <a:xfrm>
            <a:off x="6204204"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Cleanse, convert, model</a:t>
            </a:r>
          </a:p>
        </p:txBody>
      </p:sp>
      <p:sp>
        <p:nvSpPr>
          <p:cNvPr id="29" name="Flow / Access"/>
          <p:cNvSpPr/>
          <p:nvPr/>
        </p:nvSpPr>
        <p:spPr>
          <a:xfrm>
            <a:off x="7927848" y="3401568"/>
            <a:ext cx="1979676" cy="713232"/>
          </a:xfrm>
          <a:prstGeom prst="chevron">
            <a:avLst>
              <a:gd name="adj" fmla="val 32000"/>
            </a:avLst>
          </a:prstGeom>
          <a:solidFill>
            <a:srgbClr val="E6E3DA"/>
          </a:solidFill>
          <a:ln>
            <a:noFill/>
          </a:ln>
          <a:effectLst/>
        </p:spPr>
        <p:txBody>
          <a:bodyPr rtlCol="0" anchor="ctr" lIns="0" rIns="0" tIns="0" bIns="0" wrap="square"/>
          <a:lstStyle/>
          <a:p>
            <a:pPr algn="ctr">
              <a:spcAft>
                <a:spcPts val="0"/>
              </a:spcAft>
            </a:pPr>
            <a:r>
              <a:rPr sz="1100" b="1" spc="140">
                <a:solidFill>
                  <a:schemeClr val="tx1"/>
                </a:solidFill>
                <a:latin typeface="+mn-lt"/>
              </a:rPr>
              <a:t>ACCESS</a:t>
            </a:r>
          </a:p>
        </p:txBody>
      </p:sp>
      <p:sp>
        <p:nvSpPr>
          <p:cNvPr id="30" name="Flow / Access caption"/>
          <p:cNvSpPr txBox="1"/>
          <p:nvPr/>
        </p:nvSpPr>
        <p:spPr>
          <a:xfrm>
            <a:off x="8037576"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APIs and microservices</a:t>
            </a:r>
          </a:p>
        </p:txBody>
      </p:sp>
      <p:sp>
        <p:nvSpPr>
          <p:cNvPr id="31" name="Flow / Consume"/>
          <p:cNvSpPr/>
          <p:nvPr/>
        </p:nvSpPr>
        <p:spPr>
          <a:xfrm>
            <a:off x="9761220" y="3401568"/>
            <a:ext cx="1979676" cy="713232"/>
          </a:xfrm>
          <a:prstGeom prst="chevron">
            <a:avLst>
              <a:gd name="adj" fmla="val 32000"/>
            </a:avLst>
          </a:prstGeom>
          <a:solidFill>
            <a:srgbClr val="E6E3DA"/>
          </a:solidFill>
          <a:ln>
            <a:noFill/>
          </a:ln>
          <a:effectLst/>
        </p:spPr>
        <p:txBody>
          <a:bodyPr rtlCol="0" anchor="ctr" lIns="0" rIns="0" tIns="0" bIns="0" wrap="square"/>
          <a:lstStyle/>
          <a:p>
            <a:pPr algn="ctr">
              <a:spcAft>
                <a:spcPts val="0"/>
              </a:spcAft>
            </a:pPr>
            <a:r>
              <a:rPr sz="1100" b="1" spc="140">
                <a:solidFill>
                  <a:schemeClr val="tx1"/>
                </a:solidFill>
                <a:latin typeface="+mn-lt"/>
              </a:rPr>
              <a:t>CONSUME</a:t>
            </a:r>
          </a:p>
        </p:txBody>
      </p:sp>
      <p:sp>
        <p:nvSpPr>
          <p:cNvPr id="32" name="Flow / Consume caption"/>
          <p:cNvSpPr txBox="1"/>
          <p:nvPr/>
        </p:nvSpPr>
        <p:spPr>
          <a:xfrm>
            <a:off x="9870948" y="4206240"/>
            <a:ext cx="1559052" cy="365760"/>
          </a:xfrm>
          <a:prstGeom prst="rect">
            <a:avLst/>
          </a:prstGeom>
          <a:noFill/>
        </p:spPr>
        <p:txBody>
          <a:bodyPr wrap="square" anchor="t" lIns="0" rIns="0" tIns="0" bIns="0"/>
          <a:lstStyle/>
          <a:p>
            <a:pPr algn="l">
              <a:lnSpc>
                <a:spcPct val="110000"/>
              </a:lnSpc>
              <a:spcAft>
                <a:spcPts val="0"/>
              </a:spcAft>
            </a:pPr>
            <a:r>
              <a:rPr sz="950" b="0">
                <a:solidFill>
                  <a:srgbClr val="5E6778"/>
                </a:solidFill>
                <a:latin typeface="+mn-lt"/>
              </a:rPr>
              <a:t>Reports, analytics, apps</a:t>
            </a:r>
          </a:p>
        </p:txBody>
      </p:sp>
      <p:grpSp>
        <p:nvGrpSpPr>
          <p:cNvPr id="33" name="Group / Transformations highlighted"/>
          <p:cNvGrpSpPr/>
          <p:nvPr/>
        </p:nvGrpSpPr>
        <p:grpSpPr>
          <a:xfrm>
            <a:off x="2464308" y="2542032"/>
            <a:ext cx="5426964" cy="246888"/>
            <a:chOff x="2464308" y="2542032"/>
            <a:chExt cx="5426964" cy="246888"/>
          </a:xfrm>
        </p:grpSpPr>
        <p:cxnSp>
          <p:nvCxnSpPr>
            <p:cNvPr id="34" name="Group / Transformations highlighted / Rule"/>
            <p:cNvCxnSpPr/>
            <p:nvPr/>
          </p:nvCxnSpPr>
          <p:spPr>
            <a:xfrm>
              <a:off x="2464308" y="2788920"/>
              <a:ext cx="5426964" cy="0"/>
            </a:xfrm>
            <a:prstGeom prst="line">
              <a:avLst/>
            </a:prstGeom>
            <a:ln w="12700">
              <a:solidFill>
                <a:schemeClr val="accent1"/>
              </a:solidFill>
            </a:ln>
          </p:spPr>
        </p:cxnSp>
        <p:sp>
          <p:nvSpPr>
            <p:cNvPr id="35" name="Group / Transformations highlighted / Text"/>
            <p:cNvSpPr txBox="1"/>
            <p:nvPr/>
          </p:nvSpPr>
          <p:spPr>
            <a:xfrm>
              <a:off x="2464308" y="2542032"/>
              <a:ext cx="5426964" cy="182880"/>
            </a:xfrm>
            <a:prstGeom prst="rect">
              <a:avLst/>
            </a:prstGeom>
            <a:noFill/>
          </p:spPr>
          <p:txBody>
            <a:bodyPr wrap="square" anchor="t" lIns="0" rIns="0" tIns="0" bIns="0"/>
            <a:lstStyle/>
            <a:p>
              <a:pPr algn="l">
                <a:spcAft>
                  <a:spcPts val="0"/>
                </a:spcAft>
              </a:pPr>
              <a:r>
                <a:rPr sz="750" b="1" spc="140">
                  <a:solidFill>
                    <a:schemeClr val="accent1"/>
                  </a:solidFill>
                  <a:latin typeface="+mn-lt"/>
                </a:rPr>
                <a:t>TRANSFORMATIONS · WHERE DATA CHANGES, TEST HERE</a:t>
              </a:r>
            </a:p>
          </p:txBody>
        </p:sp>
      </p:grpSp>
      <p:sp>
        <p:nvSpPr>
          <p:cNvPr id="36" name="Layer / Data Quality"/>
          <p:cNvSpPr/>
          <p:nvPr/>
        </p:nvSpPr>
        <p:spPr>
          <a:xfrm>
            <a:off x="594360" y="4754880"/>
            <a:ext cx="11000232" cy="329184"/>
          </a:xfrm>
          <a:prstGeom prst="rect">
            <a:avLst/>
          </a:prstGeom>
          <a:noFill/>
          <a:ln w="9525">
            <a:solidFill>
              <a:srgbClr val="D5D2C8"/>
            </a:solidFill>
          </a:ln>
          <a:effectLst/>
        </p:spPr>
        <p:txBody>
          <a:bodyPr rtlCol="0" anchor="ctr" lIns="137160" rIns="0" tIns="0" bIns="0" wrap="square"/>
          <a:lstStyle/>
          <a:p>
            <a:pPr algn="l">
              <a:spcAft>
                <a:spcPts val="0"/>
              </a:spcAft>
            </a:pPr>
            <a:r>
              <a:rPr sz="850" b="1" spc="140">
                <a:solidFill>
                  <a:schemeClr val="tx1"/>
                </a:solidFill>
                <a:latin typeface="+mn-lt"/>
              </a:rPr>
              <a:t>DATA QUALITY</a:t>
            </a:r>
          </a:p>
        </p:txBody>
      </p:sp>
      <p:sp>
        <p:nvSpPr>
          <p:cNvPr id="37" name="Layer / Data Quality text"/>
          <p:cNvSpPr txBox="1"/>
          <p:nvPr/>
        </p:nvSpPr>
        <p:spPr>
          <a:xfrm>
            <a:off x="2423160" y="4837176"/>
            <a:ext cx="8961120" cy="201168"/>
          </a:xfrm>
          <a:prstGeom prst="rect">
            <a:avLst/>
          </a:prstGeom>
          <a:noFill/>
        </p:spPr>
        <p:txBody>
          <a:bodyPr wrap="square" anchor="t" lIns="0" rIns="0" tIns="0" bIns="0"/>
          <a:lstStyle/>
          <a:p>
            <a:pPr algn="l">
              <a:spcAft>
                <a:spcPts val="0"/>
              </a:spcAft>
            </a:pPr>
            <a:r>
              <a:rPr sz="950" b="0">
                <a:solidFill>
                  <a:srgbClr val="5E6778"/>
                </a:solidFill>
                <a:latin typeface="+mn-lt"/>
              </a:rPr>
              <a:t>Quality, observability, accuracy, completeness, lineage, reliability</a:t>
            </a:r>
          </a:p>
        </p:txBody>
      </p:sp>
      <p:sp>
        <p:nvSpPr>
          <p:cNvPr id="38" name="Layer / Governance"/>
          <p:cNvSpPr/>
          <p:nvPr/>
        </p:nvSpPr>
        <p:spPr>
          <a:xfrm>
            <a:off x="594360" y="5157216"/>
            <a:ext cx="11000232" cy="329184"/>
          </a:xfrm>
          <a:prstGeom prst="rect">
            <a:avLst/>
          </a:prstGeom>
          <a:noFill/>
          <a:ln w="9525">
            <a:solidFill>
              <a:srgbClr val="D5D2C8"/>
            </a:solidFill>
          </a:ln>
          <a:effectLst/>
        </p:spPr>
        <p:txBody>
          <a:bodyPr rtlCol="0" anchor="ctr" lIns="137160" rIns="0" tIns="0" bIns="0" wrap="square"/>
          <a:lstStyle/>
          <a:p>
            <a:pPr algn="l">
              <a:spcAft>
                <a:spcPts val="0"/>
              </a:spcAft>
            </a:pPr>
            <a:r>
              <a:rPr sz="850" b="1" spc="140">
                <a:solidFill>
                  <a:schemeClr val="tx1"/>
                </a:solidFill>
                <a:latin typeface="+mn-lt"/>
              </a:rPr>
              <a:t>GOVERNANCE</a:t>
            </a:r>
          </a:p>
        </p:txBody>
      </p:sp>
      <p:sp>
        <p:nvSpPr>
          <p:cNvPr id="39" name="Layer / Governance text"/>
          <p:cNvSpPr txBox="1"/>
          <p:nvPr/>
        </p:nvSpPr>
        <p:spPr>
          <a:xfrm>
            <a:off x="2423160" y="5239512"/>
            <a:ext cx="8961120" cy="201168"/>
          </a:xfrm>
          <a:prstGeom prst="rect">
            <a:avLst/>
          </a:prstGeom>
          <a:noFill/>
        </p:spPr>
        <p:txBody>
          <a:bodyPr wrap="square" anchor="t" lIns="0" rIns="0" tIns="0" bIns="0"/>
          <a:lstStyle/>
          <a:p>
            <a:pPr algn="l">
              <a:spcAft>
                <a:spcPts val="0"/>
              </a:spcAft>
            </a:pPr>
            <a:r>
              <a:rPr sz="950" b="0">
                <a:solidFill>
                  <a:srgbClr val="5E6778"/>
                </a:solidFill>
                <a:latin typeface="+mn-lt"/>
              </a:rPr>
              <a:t>Accessibility, availability, usability, consistency and trust for data consumers</a:t>
            </a:r>
          </a:p>
        </p:txBody>
      </p:sp>
      <p:sp>
        <p:nvSpPr>
          <p:cNvPr id="40" name="Layer / Security"/>
          <p:cNvSpPr/>
          <p:nvPr/>
        </p:nvSpPr>
        <p:spPr>
          <a:xfrm>
            <a:off x="594360" y="5559552"/>
            <a:ext cx="11000232" cy="329184"/>
          </a:xfrm>
          <a:prstGeom prst="rect">
            <a:avLst/>
          </a:prstGeom>
          <a:noFill/>
          <a:ln w="9525">
            <a:solidFill>
              <a:srgbClr val="D5D2C8"/>
            </a:solidFill>
          </a:ln>
          <a:effectLst/>
        </p:spPr>
        <p:txBody>
          <a:bodyPr rtlCol="0" anchor="ctr" lIns="137160" rIns="0" tIns="0" bIns="0" wrap="square"/>
          <a:lstStyle/>
          <a:p>
            <a:pPr algn="l">
              <a:spcAft>
                <a:spcPts val="0"/>
              </a:spcAft>
            </a:pPr>
            <a:r>
              <a:rPr sz="850" b="1" spc="140">
                <a:solidFill>
                  <a:schemeClr val="tx1"/>
                </a:solidFill>
                <a:latin typeface="+mn-lt"/>
              </a:rPr>
              <a:t>SECURITY</a:t>
            </a:r>
          </a:p>
        </p:txBody>
      </p:sp>
      <p:sp>
        <p:nvSpPr>
          <p:cNvPr id="41" name="Layer / Security text"/>
          <p:cNvSpPr txBox="1"/>
          <p:nvPr/>
        </p:nvSpPr>
        <p:spPr>
          <a:xfrm>
            <a:off x="2423160" y="5641848"/>
            <a:ext cx="8961120" cy="201168"/>
          </a:xfrm>
          <a:prstGeom prst="rect">
            <a:avLst/>
          </a:prstGeom>
          <a:noFill/>
        </p:spPr>
        <p:txBody>
          <a:bodyPr wrap="square" anchor="t" lIns="0" rIns="0" tIns="0" bIns="0"/>
          <a:lstStyle/>
          <a:p>
            <a:pPr algn="l">
              <a:spcAft>
                <a:spcPts val="0"/>
              </a:spcAft>
            </a:pPr>
            <a:r>
              <a:rPr sz="950" b="0">
                <a:solidFill>
                  <a:srgbClr val="5E6778"/>
                </a:solidFill>
                <a:latin typeface="+mn-lt"/>
              </a:rPr>
              <a:t>Protecting the usability and integrity of the infrastructure</a:t>
            </a:r>
          </a:p>
        </p:txBody>
      </p:sp>
      <p:sp>
        <p:nvSpPr>
          <p:cNvPr id="42" name="Data element"/>
          <p:cNvSpPr/>
          <p:nvPr/>
        </p:nvSpPr>
        <p:spPr>
          <a:xfrm>
            <a:off x="749808" y="3639312"/>
            <a:ext cx="237744" cy="237744"/>
          </a:xfrm>
          <a:prstGeom prst="ellipse">
            <a:avLst/>
          </a:prstGeom>
          <a:solidFill>
            <a:schemeClr val="accent1"/>
          </a:solidFill>
          <a:ln w="25400">
            <a:solidFill>
              <a:schemeClr val="bg2"/>
            </a:solidFill>
          </a:ln>
          <a:effectLst/>
        </p:spPr>
        <p:txBody>
          <a:bodyPr rtlCol="0" anchor="ctr" lIns="0" rIns="0" tIns="0" bIns="0"/>
          <a:lstStyle/>
          <a:p>
            <a:pPr algn="ct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6" presetID="0" presetClass="path" presetSubtype="0" accel="30000" decel="40000" fill="hold" grpId="0" nodeType="clickEffect">
                                  <p:stCondLst>
                                    <p:cond delay="0"/>
                                  </p:stCondLst>
                                  <p:childTnLst>
                                    <p:animMotion origin="layout" path="M 0 0 L 0.84375 0.00000 E" pathEditMode="relative" rAng="0" ptsTypes="AA">
                                      <p:cBhvr>
                                        <p:cTn id="5" dur="3200" fill="hold"/>
                                        <p:tgtEl>
                                          <p:spTgt spid="42"/>
                                        </p:tgtEl>
                                        <p:attrNameLst>
                                          <p:attrName>ppt_x</p:attrName>
                                          <p:attrName>ppt_y</p:attrName>
                                        </p:attrNameLst>
                                      </p:cBhvr>
                                      <p:rCtr x="0" y="0"/>
                                    </p:animMotion>
                                  </p:childTnLst>
                                </p:cTn>
                              </p:par>
                            </p:childTnLst>
                          </p:cTn>
                        </p:par>
                      </p:childTnLst>
                    </p:cTn>
                  </p:par>
                  <p:par>
                    <p:cTn id="7" fill="hold">
                      <p:stCondLst>
                        <p:cond delay="indefinite"/>
                      </p:stCondLst>
                      <p:childTnLst>
                        <p:par>
                          <p:cTn id="8" fill="hold">
                            <p:stCondLst>
                              <p:cond delay="0"/>
                            </p:stCondLst>
                            <p:childTnLst>
                              <p:par>
                                <p:cTn id="11" presetID="10" presetClass="entr" presetSubtype="0" fill="hold" grpId="0" nodeType="click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450"/>
                                        <p:tgtEl>
                                          <p:spTgt spid="21"/>
                                        </p:tgtEl>
                                      </p:cBhvr>
                                    </p:animEffect>
                                  </p:childTnLst>
                                </p:cTn>
                              </p:par>
                              <p:par>
                                <p:cTn id="14" presetID="10" presetClass="entr" presetSubtype="0" fill="hold" grpId="0" nodeType="withEffect">
                                  <p:stCondLst>
                                    <p:cond delay="18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450"/>
                                        <p:tgtEl>
                                          <p:spTgt spid="24"/>
                                        </p:tgtEl>
                                      </p:cBhvr>
                                    </p:animEffect>
                                  </p:childTnLst>
                                </p:cTn>
                              </p:par>
                              <p:par>
                                <p:cTn id="17" presetID="10" presetClass="entr" presetSubtype="0" fill="hold" grpId="0" nodeType="withEffect">
                                  <p:stCondLst>
                                    <p:cond delay="36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450"/>
                                        <p:tgtEl>
                                          <p:spTgt spid="27"/>
                                        </p:tgtEl>
                                      </p:cBhvr>
                                    </p:animEffect>
                                  </p:childTnLst>
                                </p:cTn>
                              </p:par>
                              <p:par>
                                <p:cTn id="20" presetID="10" presetClass="entr" presetSubtype="0" fill="hold" grpId="0" nodeType="withEffect">
                                  <p:stCondLst>
                                    <p:cond delay="3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1" grpId="0" animBg="1"/>
      <p:bldP spid="24" grpId="0" animBg="1"/>
      <p:bldP spid="27"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09  ·  Before</a:t>
            </a:r>
          </a:p>
        </p:txBody>
      </p:sp>
      <p:sp>
        <p:nvSpPr>
          <p:cNvPr id="3" name="!!Head9"/>
          <p:cNvSpPr>
            <a:spLocks noGrp="1"/>
          </p:cNvSpPr>
          <p:nvPr>
            <p:ph type="title"/>
          </p:nvPr>
        </p:nvSpPr>
        <p:spPr/>
        <p:txBody>
          <a:bodyPr wrap="square" anchor="t" lIns="0" rIns="0" tIns="0" bIns="0"/>
          <a:lstStyle/>
          <a:p>
            <a:pPr algn="l">
              <a:lnSpc>
                <a:spcPct val="88000"/>
              </a:lnSpc>
              <a:spcAft>
                <a:spcPts val="0"/>
              </a:spcAft>
            </a:pPr>
            <a:r>
              <a:rPr sz="6400" b="1" spc="-140">
                <a:solidFill>
                  <a:schemeClr val="bg1"/>
                </a:solidFill>
                <a:latin typeface="+mj-lt"/>
              </a:rPr>
              <a:t>BLACK</a:t>
            </a:r>
          </a:p>
          <a:p>
            <a:pPr algn="l">
              <a:lnSpc>
                <a:spcPct val="88000"/>
              </a:lnSpc>
              <a:spcAft>
                <a:spcPts val="0"/>
              </a:spcAft>
            </a:pPr>
            <a:r>
              <a:rPr sz="6400" b="1" spc="-140">
                <a:solidFill>
                  <a:schemeClr val="bg1"/>
                </a:solidFill>
                <a:latin typeface="+mj-lt"/>
              </a:rPr>
              <a:t>BOX.</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8D98AD"/>
                </a:solidFill>
                <a:latin typeface="+mn-lt"/>
              </a:rPr>
              <a:t>09 / 10</a:t>
            </a:r>
          </a:p>
        </p:txBody>
      </p:sp>
      <p:sp>
        <p:nvSpPr>
          <p:cNvPr id="5" name="!!Progress"/>
          <p:cNvSpPr/>
          <p:nvPr/>
        </p:nvSpPr>
        <p:spPr>
          <a:xfrm>
            <a:off x="594360" y="6462979"/>
            <a:ext cx="9900209" cy="32918"/>
          </a:xfrm>
          <a:prstGeom prst="rect">
            <a:avLst/>
          </a:prstGeom>
          <a:solidFill>
            <a:schemeClr val="accent3"/>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8D98AD"/>
                </a:solidFill>
                <a:latin typeface="+mn-lt"/>
              </a:rPr>
              <a:t>Source · Common challenge example</a:t>
            </a:r>
          </a:p>
        </p:txBody>
      </p:sp>
      <p:sp>
        <p:nvSpPr>
          <p:cNvPr id="7" name="!!Text9"/>
          <p:cNvSpPr txBox="1"/>
          <p:nvPr/>
        </p:nvSpPr>
        <p:spPr>
          <a:xfrm>
            <a:off x="594360" y="2743200"/>
            <a:ext cx="3931920" cy="1280160"/>
          </a:xfrm>
          <a:prstGeom prst="rect">
            <a:avLst/>
          </a:prstGeom>
          <a:noFill/>
        </p:spPr>
        <p:txBody>
          <a:bodyPr wrap="square" anchor="t" lIns="0" rIns="0" tIns="0" bIns="0"/>
          <a:lstStyle/>
          <a:p>
            <a:pPr algn="l">
              <a:lnSpc>
                <a:spcPct val="120000"/>
              </a:lnSpc>
              <a:spcAft>
                <a:spcPts val="0"/>
              </a:spcAft>
            </a:pPr>
            <a:r>
              <a:rPr sz="1400" b="0">
                <a:solidFill>
                  <a:srgbClr val="B8C1D1"/>
                </a:solidFill>
                <a:latin typeface="+mn-lt"/>
              </a:rPr>
              <a:t>A common challenge: the process was mapped, but IT system B was treated as a black box.</a:t>
            </a:r>
          </a:p>
        </p:txBody>
      </p:sp>
      <p:sp>
        <p:nvSpPr>
          <p:cNvPr id="8" name="!!Sales"/>
          <p:cNvSpPr/>
          <p:nvPr/>
        </p:nvSpPr>
        <p:spPr>
          <a:xfrm>
            <a:off x="7726680" y="868680"/>
            <a:ext cx="1371600" cy="329184"/>
          </a:xfrm>
          <a:prstGeom prst="roundRect">
            <a:avLst>
              <a:gd name="adj" fmla="val 50000"/>
            </a:avLst>
          </a:prstGeom>
          <a:solidFill>
            <a:srgbClr val="16233A"/>
          </a:solidFill>
          <a:ln w="9525">
            <a:solidFill>
              <a:srgbClr val="2A3852"/>
            </a:solidFill>
          </a:ln>
          <a:effectLst/>
        </p:spPr>
        <p:txBody>
          <a:bodyPr rtlCol="0" anchor="ctr" lIns="0" rIns="0" tIns="0" bIns="0" wrap="square"/>
          <a:lstStyle/>
          <a:p>
            <a:pPr algn="ctr">
              <a:spcAft>
                <a:spcPts val="0"/>
              </a:spcAft>
            </a:pPr>
            <a:r>
              <a:rPr sz="850" b="1" spc="140">
                <a:solidFill>
                  <a:schemeClr val="bg1"/>
                </a:solidFill>
                <a:latin typeface="+mn-lt"/>
              </a:rPr>
              <a:t>SALES</a:t>
            </a:r>
          </a:p>
        </p:txBody>
      </p:sp>
      <p:cxnSp>
        <p:nvCxnSpPr>
          <p:cNvPr id="9" name="!!Arrow A to Sales"/>
          <p:cNvCxnSpPr/>
          <p:nvPr/>
        </p:nvCxnSpPr>
        <p:spPr>
          <a:xfrm flipV="1">
            <a:off x="8412480" y="1243584"/>
            <a:ext cx="0" cy="237744"/>
          </a:xfrm>
          <a:prstGeom prst="line">
            <a:avLst/>
          </a:prstGeom>
          <a:ln w="12700">
            <a:solidFill>
              <a:srgbClr val="8D98AD"/>
            </a:solidFill>
            <a:tailEnd type="triangle" w="med" len="med"/>
          </a:ln>
        </p:spPr>
      </p:cxnSp>
      <p:sp>
        <p:nvSpPr>
          <p:cNvPr id="10" name="!!System A"/>
          <p:cNvSpPr/>
          <p:nvPr/>
        </p:nvSpPr>
        <p:spPr>
          <a:xfrm>
            <a:off x="7223760" y="1508760"/>
            <a:ext cx="2377440" cy="822960"/>
          </a:xfrm>
          <a:prstGeom prst="rect">
            <a:avLst/>
          </a:prstGeom>
          <a:solidFill>
            <a:srgbClr val="16233A"/>
          </a:solidFill>
          <a:ln w="9525">
            <a:solidFill>
              <a:srgbClr val="2A3852"/>
            </a:solidFill>
          </a:ln>
          <a:effectLst/>
        </p:spPr>
        <p:txBody>
          <a:bodyPr rtlCol="0" anchor="ctr" lIns="0" rIns="0" tIns="0" bIns="0" wrap="square"/>
          <a:lstStyle/>
          <a:p>
            <a:pPr algn="ctr">
              <a:spcAft>
                <a:spcPts val="0"/>
              </a:spcAft>
            </a:pPr>
            <a:r>
              <a:rPr sz="1000" b="1" spc="140">
                <a:solidFill>
                  <a:schemeClr val="bg1"/>
                </a:solidFill>
                <a:latin typeface="+mn-lt"/>
              </a:rPr>
              <a:t>IT SYSTEM A</a:t>
            </a:r>
          </a:p>
        </p:txBody>
      </p:sp>
      <p:sp>
        <p:nvSpPr>
          <p:cNvPr id="11" name="!!A PRP"/>
          <p:cNvSpPr/>
          <p:nvPr/>
        </p:nvSpPr>
        <p:spPr>
          <a:xfrm>
            <a:off x="6729984" y="1719072"/>
            <a:ext cx="402336" cy="402336"/>
          </a:xfrm>
          <a:prstGeom prst="diamond">
            <a:avLst/>
          </a:prstGeom>
          <a:solidFill>
            <a:schemeClr val="accent3"/>
          </a:solidFill>
          <a:ln>
            <a:noFill/>
          </a:ln>
          <a:effectLst/>
        </p:spPr>
        <p:txBody>
          <a:bodyPr rtlCol="0" anchor="ctr" lIns="0" rIns="0" tIns="0" bIns="0" wrap="square"/>
          <a:lstStyle/>
          <a:p>
            <a:pPr algn="ctr">
              <a:spcAft>
                <a:spcPts val="0"/>
              </a:spcAft>
            </a:pPr>
            <a:r>
              <a:rPr sz="650" b="1">
                <a:solidFill>
                  <a:schemeClr val="tx1"/>
                </a:solidFill>
                <a:latin typeface="+mn-lt"/>
              </a:rPr>
              <a:t>PRP</a:t>
            </a:r>
          </a:p>
        </p:txBody>
      </p:sp>
      <p:sp>
        <p:nvSpPr>
          <p:cNvPr id="12" name="!!A Control"/>
          <p:cNvSpPr/>
          <p:nvPr/>
        </p:nvSpPr>
        <p:spPr>
          <a:xfrm>
            <a:off x="9710928" y="1737360"/>
            <a:ext cx="365760" cy="365760"/>
          </a:xfrm>
          <a:prstGeom prst="ellipse">
            <a:avLst/>
          </a:prstGeom>
          <a:solidFill>
            <a:schemeClr val="accent4"/>
          </a:solidFill>
          <a:ln>
            <a:noFill/>
          </a:ln>
          <a:effectLst/>
        </p:spPr>
        <p:txBody>
          <a:bodyPr rtlCol="0" anchor="ctr" lIns="0" rIns="0" tIns="0" bIns="0" wrap="square"/>
          <a:lstStyle/>
          <a:p>
            <a:pPr algn="ctr">
              <a:spcAft>
                <a:spcPts val="0"/>
              </a:spcAft>
            </a:pPr>
            <a:r>
              <a:rPr sz="1000" b="1">
                <a:solidFill>
                  <a:schemeClr val="bg1"/>
                </a:solidFill>
                <a:latin typeface="+mn-lt"/>
              </a:rPr>
              <a:t>C</a:t>
            </a:r>
          </a:p>
        </p:txBody>
      </p:sp>
      <p:cxnSp>
        <p:nvCxnSpPr>
          <p:cNvPr id="13" name="!!Arrow B to A"/>
          <p:cNvCxnSpPr/>
          <p:nvPr/>
        </p:nvCxnSpPr>
        <p:spPr>
          <a:xfrm flipV="1">
            <a:off x="8412480" y="2377440"/>
            <a:ext cx="0" cy="347472"/>
          </a:xfrm>
          <a:prstGeom prst="line">
            <a:avLst/>
          </a:prstGeom>
          <a:ln w="12700">
            <a:solidFill>
              <a:srgbClr val="8D98AD"/>
            </a:solidFill>
            <a:tailEnd type="triangle" w="med" len="med"/>
          </a:ln>
        </p:spPr>
      </p:cxnSp>
      <p:sp>
        <p:nvSpPr>
          <p:cNvPr id="14" name="!!B Origin"/>
          <p:cNvSpPr/>
          <p:nvPr/>
        </p:nvSpPr>
        <p:spPr>
          <a:xfrm>
            <a:off x="7635240" y="3268980"/>
            <a:ext cx="155448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DATA ORIGIN</a:t>
            </a:r>
          </a:p>
          <a:p>
            <a:pPr algn="ctr">
              <a:lnSpc>
                <a:spcPct val="110000"/>
              </a:lnSpc>
              <a:spcAft>
                <a:spcPts val="0"/>
              </a:spcAft>
            </a:pPr>
            <a:r>
              <a:rPr sz="850" b="0">
                <a:solidFill>
                  <a:srgbClr val="B8C1D1"/>
                </a:solidFill>
                <a:latin typeface="+mn-lt"/>
              </a:rPr>
              <a:t>Price entered</a:t>
            </a:r>
          </a:p>
        </p:txBody>
      </p:sp>
      <p:sp>
        <p:nvSpPr>
          <p:cNvPr id="15" name="!!B Logic"/>
          <p:cNvSpPr/>
          <p:nvPr/>
        </p:nvSpPr>
        <p:spPr>
          <a:xfrm>
            <a:off x="7635240" y="3268980"/>
            <a:ext cx="155448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LOGIC</a:t>
            </a:r>
          </a:p>
          <a:p>
            <a:pPr algn="ctr">
              <a:lnSpc>
                <a:spcPct val="110000"/>
              </a:lnSpc>
              <a:spcAft>
                <a:spcPts val="0"/>
              </a:spcAft>
            </a:pPr>
            <a:r>
              <a:rPr sz="850" b="0">
                <a:solidFill>
                  <a:srgbClr val="B8C1D1"/>
                </a:solidFill>
                <a:latin typeface="+mn-lt"/>
              </a:rPr>
              <a:t>Pricing calculation</a:t>
            </a:r>
          </a:p>
        </p:txBody>
      </p:sp>
      <p:sp>
        <p:nvSpPr>
          <p:cNvPr id="16" name="!!B Report"/>
          <p:cNvSpPr/>
          <p:nvPr/>
        </p:nvSpPr>
        <p:spPr>
          <a:xfrm>
            <a:off x="7635240" y="3268980"/>
            <a:ext cx="155448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REPORT</a:t>
            </a:r>
          </a:p>
          <a:p>
            <a:pPr algn="ctr">
              <a:lnSpc>
                <a:spcPct val="110000"/>
              </a:lnSpc>
              <a:spcAft>
                <a:spcPts val="0"/>
              </a:spcAft>
            </a:pPr>
            <a:r>
              <a:rPr sz="850" b="0">
                <a:solidFill>
                  <a:srgbClr val="B8C1D1"/>
                </a:solidFill>
                <a:latin typeface="+mn-lt"/>
              </a:rPr>
              <a:t>Sales report</a:t>
            </a:r>
          </a:p>
        </p:txBody>
      </p:sp>
      <p:sp>
        <p:nvSpPr>
          <p:cNvPr id="17" name="!!B PRP 1"/>
          <p:cNvSpPr/>
          <p:nvPr/>
        </p:nvSpPr>
        <p:spPr>
          <a:xfrm>
            <a:off x="8229600" y="3360420"/>
            <a:ext cx="365760" cy="365760"/>
          </a:xfrm>
          <a:prstGeom prst="diamond">
            <a:avLst/>
          </a:prstGeom>
          <a:solidFill>
            <a:schemeClr val="accent3"/>
          </a:solidFill>
          <a:ln>
            <a:noFill/>
          </a:ln>
          <a:effectLst/>
        </p:spPr>
        <p:txBody>
          <a:bodyPr rtlCol="0" anchor="ctr" lIns="0" rIns="0" tIns="0" bIns="0"/>
          <a:lstStyle/>
          <a:p>
            <a:pPr algn="ctr"/>
          </a:p>
        </p:txBody>
      </p:sp>
      <p:sp>
        <p:nvSpPr>
          <p:cNvPr id="18" name="!!B Control 1"/>
          <p:cNvSpPr/>
          <p:nvPr/>
        </p:nvSpPr>
        <p:spPr>
          <a:xfrm>
            <a:off x="8247888" y="3378708"/>
            <a:ext cx="329184" cy="329184"/>
          </a:xfrm>
          <a:prstGeom prst="ellipse">
            <a:avLst/>
          </a:prstGeom>
          <a:solidFill>
            <a:schemeClr val="accent4"/>
          </a:solidFill>
          <a:ln>
            <a:noFill/>
          </a:ln>
          <a:effectLst/>
        </p:spPr>
        <p:txBody>
          <a:bodyPr rtlCol="0" anchor="ctr" lIns="0" rIns="0" tIns="0" bIns="0"/>
          <a:lstStyle/>
          <a:p>
            <a:pPr algn="ctr"/>
          </a:p>
        </p:txBody>
      </p:sp>
      <p:sp>
        <p:nvSpPr>
          <p:cNvPr id="19" name="!!B PRP 2"/>
          <p:cNvSpPr/>
          <p:nvPr/>
        </p:nvSpPr>
        <p:spPr>
          <a:xfrm>
            <a:off x="8229600" y="3360420"/>
            <a:ext cx="365760" cy="365760"/>
          </a:xfrm>
          <a:prstGeom prst="diamond">
            <a:avLst/>
          </a:prstGeom>
          <a:solidFill>
            <a:schemeClr val="accent3"/>
          </a:solidFill>
          <a:ln>
            <a:noFill/>
          </a:ln>
          <a:effectLst/>
        </p:spPr>
        <p:txBody>
          <a:bodyPr rtlCol="0" anchor="ctr" lIns="0" rIns="0" tIns="0" bIns="0"/>
          <a:lstStyle/>
          <a:p>
            <a:pPr algn="ctr"/>
          </a:p>
        </p:txBody>
      </p:sp>
      <p:sp>
        <p:nvSpPr>
          <p:cNvPr id="20" name="!!B Control 2"/>
          <p:cNvSpPr/>
          <p:nvPr/>
        </p:nvSpPr>
        <p:spPr>
          <a:xfrm>
            <a:off x="8247888" y="3378708"/>
            <a:ext cx="329184" cy="329184"/>
          </a:xfrm>
          <a:prstGeom prst="ellipse">
            <a:avLst/>
          </a:prstGeom>
          <a:solidFill>
            <a:schemeClr val="accent4"/>
          </a:solidFill>
          <a:ln>
            <a:noFill/>
          </a:ln>
          <a:effectLst/>
        </p:spPr>
        <p:txBody>
          <a:bodyPr rtlCol="0" anchor="ctr" lIns="0" rIns="0" tIns="0" bIns="0"/>
          <a:lstStyle/>
          <a:p>
            <a:pPr algn="ctr"/>
          </a:p>
        </p:txBody>
      </p:sp>
      <p:sp>
        <p:nvSpPr>
          <p:cNvPr id="21" name="!!B PRP 3"/>
          <p:cNvSpPr/>
          <p:nvPr/>
        </p:nvSpPr>
        <p:spPr>
          <a:xfrm>
            <a:off x="8229600" y="3360420"/>
            <a:ext cx="365760" cy="365760"/>
          </a:xfrm>
          <a:prstGeom prst="diamond">
            <a:avLst/>
          </a:prstGeom>
          <a:solidFill>
            <a:schemeClr val="accent3"/>
          </a:solidFill>
          <a:ln>
            <a:noFill/>
          </a:ln>
          <a:effectLst/>
        </p:spPr>
        <p:txBody>
          <a:bodyPr rtlCol="0" anchor="ctr" lIns="0" rIns="0" tIns="0" bIns="0"/>
          <a:lstStyle/>
          <a:p>
            <a:pPr algn="ctr"/>
          </a:p>
        </p:txBody>
      </p:sp>
      <p:sp>
        <p:nvSpPr>
          <p:cNvPr id="22" name="!!B Control 3"/>
          <p:cNvSpPr/>
          <p:nvPr/>
        </p:nvSpPr>
        <p:spPr>
          <a:xfrm>
            <a:off x="8247888" y="3378708"/>
            <a:ext cx="329184" cy="329184"/>
          </a:xfrm>
          <a:prstGeom prst="ellipse">
            <a:avLst/>
          </a:prstGeom>
          <a:solidFill>
            <a:schemeClr val="accent4"/>
          </a:solidFill>
          <a:ln>
            <a:noFill/>
          </a:ln>
          <a:effectLst/>
        </p:spPr>
        <p:txBody>
          <a:bodyPr rtlCol="0" anchor="ctr" lIns="0" rIns="0" tIns="0" bIns="0"/>
          <a:lstStyle/>
          <a:p>
            <a:pPr algn="ctr"/>
          </a:p>
        </p:txBody>
      </p:sp>
      <p:sp>
        <p:nvSpPr>
          <p:cNvPr id="23" name="!!B GITCs"/>
          <p:cNvSpPr/>
          <p:nvPr/>
        </p:nvSpPr>
        <p:spPr>
          <a:xfrm>
            <a:off x="7315200" y="3360420"/>
            <a:ext cx="2194560" cy="365760"/>
          </a:xfrm>
          <a:prstGeom prst="rect">
            <a:avLst/>
          </a:prstGeom>
          <a:solidFill>
            <a:srgbClr val="1B2A47"/>
          </a:solidFill>
          <a:ln>
            <a:noFill/>
          </a:ln>
          <a:effectLst/>
        </p:spPr>
        <p:txBody>
          <a:bodyPr rtlCol="0" anchor="ctr" lIns="0" rIns="0" tIns="0" bIns="0" wrap="square"/>
          <a:lstStyle/>
          <a:p>
            <a:pPr algn="ctr">
              <a:spcAft>
                <a:spcPts val="0"/>
              </a:spcAft>
            </a:pPr>
            <a:r>
              <a:rPr sz="800" b="1" spc="120">
                <a:solidFill>
                  <a:schemeClr val="accent3"/>
                </a:solidFill>
                <a:latin typeface="+mn-lt"/>
              </a:rPr>
              <a:t>GITCs  ·  ACCESS  ·  CHANGE  ·  OPERATIONS</a:t>
            </a:r>
          </a:p>
        </p:txBody>
      </p:sp>
      <p:sp>
        <p:nvSpPr>
          <p:cNvPr id="24" name="!!System B"/>
          <p:cNvSpPr/>
          <p:nvPr/>
        </p:nvSpPr>
        <p:spPr>
          <a:xfrm>
            <a:off x="7223760" y="2743200"/>
            <a:ext cx="2377440" cy="1600200"/>
          </a:xfrm>
          <a:prstGeom prst="rect">
            <a:avLst/>
          </a:prstGeom>
          <a:solidFill>
            <a:srgbClr val="04070C"/>
          </a:solidFill>
          <a:ln w="12700">
            <a:solidFill>
              <a:srgbClr val="3A4660"/>
            </a:solidFill>
          </a:ln>
          <a:effectLst/>
        </p:spPr>
        <p:txBody>
          <a:bodyPr rtlCol="0" anchor="ctr" lIns="0" rIns="0" tIns="0" bIns="0" wrap="square"/>
          <a:lstStyle/>
          <a:p>
            <a:pPr algn="ctr">
              <a:spcAft>
                <a:spcPts val="0"/>
              </a:spcAft>
            </a:pPr>
            <a:r>
              <a:rPr sz="1100" b="1" spc="140">
                <a:solidFill>
                  <a:schemeClr val="bg1"/>
                </a:solidFill>
                <a:latin typeface="+mn-lt"/>
              </a:rPr>
              <a:t>IT SYSTEM B</a:t>
            </a:r>
          </a:p>
        </p:txBody>
      </p:sp>
      <p:sp>
        <p:nvSpPr>
          <p:cNvPr id="25" name="!!Initiation"/>
          <p:cNvSpPr/>
          <p:nvPr/>
        </p:nvSpPr>
        <p:spPr>
          <a:xfrm>
            <a:off x="7726680" y="4892040"/>
            <a:ext cx="1371600" cy="329184"/>
          </a:xfrm>
          <a:prstGeom prst="roundRect">
            <a:avLst>
              <a:gd name="adj" fmla="val 50000"/>
            </a:avLst>
          </a:prstGeom>
          <a:solidFill>
            <a:srgbClr val="16233A"/>
          </a:solidFill>
          <a:ln w="9525">
            <a:solidFill>
              <a:srgbClr val="2A3852"/>
            </a:solidFill>
          </a:ln>
          <a:effectLst/>
        </p:spPr>
        <p:txBody>
          <a:bodyPr rtlCol="0" anchor="ctr" lIns="0" rIns="0" tIns="0" bIns="0" wrap="square"/>
          <a:lstStyle/>
          <a:p>
            <a:pPr algn="ctr">
              <a:spcAft>
                <a:spcPts val="0"/>
              </a:spcAft>
            </a:pPr>
            <a:r>
              <a:rPr sz="850" b="1" spc="140">
                <a:solidFill>
                  <a:schemeClr val="bg1"/>
                </a:solidFill>
                <a:latin typeface="+mn-lt"/>
              </a:rPr>
              <a:t>INITIATION</a:t>
            </a:r>
          </a:p>
        </p:txBody>
      </p:sp>
      <p:cxnSp>
        <p:nvCxnSpPr>
          <p:cNvPr id="26" name="!!Arrow Init to B"/>
          <p:cNvCxnSpPr/>
          <p:nvPr/>
        </p:nvCxnSpPr>
        <p:spPr>
          <a:xfrm flipV="1">
            <a:off x="8412480" y="4389120"/>
            <a:ext cx="0" cy="484632"/>
          </a:xfrm>
          <a:prstGeom prst="line">
            <a:avLst/>
          </a:prstGeom>
          <a:ln w="12700">
            <a:solidFill>
              <a:srgbClr val="8D98AD"/>
            </a:solidFill>
            <a:tailEnd type="triangle" w="med" len="med"/>
          </a:ln>
        </p:spPr>
      </p:cxnSp>
      <p:grpSp>
        <p:nvGrpSpPr>
          <p:cNvPr id="27" name="Unknowns"/>
          <p:cNvGrpSpPr/>
          <p:nvPr/>
        </p:nvGrpSpPr>
        <p:grpSpPr>
          <a:xfrm>
            <a:off x="5394960" y="2971800"/>
            <a:ext cx="5897880" cy="1097280"/>
            <a:chOff x="5394960" y="2971800"/>
            <a:chExt cx="5897880" cy="1097280"/>
          </a:xfrm>
        </p:grpSpPr>
        <p:sp>
          <p:nvSpPr>
            <p:cNvPr id="28" name="Unknown / Source"/>
            <p:cNvSpPr txBox="1"/>
            <p:nvPr/>
          </p:nvSpPr>
          <p:spPr>
            <a:xfrm>
              <a:off x="5394960" y="2971800"/>
              <a:ext cx="1463040" cy="274320"/>
            </a:xfrm>
            <a:prstGeom prst="rect">
              <a:avLst/>
            </a:prstGeom>
            <a:noFill/>
          </p:spPr>
          <p:txBody>
            <a:bodyPr wrap="square" anchor="t" lIns="0" rIns="0" tIns="0" bIns="0"/>
            <a:lstStyle/>
            <a:p>
              <a:pPr algn="r">
                <a:spcAft>
                  <a:spcPts val="0"/>
                </a:spcAft>
              </a:pPr>
              <a:r>
                <a:rPr sz="1100" b="1" spc="120">
                  <a:solidFill>
                    <a:srgbClr val="6F7B92"/>
                  </a:solidFill>
                  <a:latin typeface="+mn-lt"/>
                </a:rPr>
                <a:t>SOURCE ?</a:t>
              </a:r>
            </a:p>
          </p:txBody>
        </p:sp>
        <p:sp>
          <p:nvSpPr>
            <p:cNvPr id="29" name="Unknown / Logic"/>
            <p:cNvSpPr txBox="1"/>
            <p:nvPr/>
          </p:nvSpPr>
          <p:spPr>
            <a:xfrm>
              <a:off x="5394960" y="3794760"/>
              <a:ext cx="1463040" cy="274320"/>
            </a:xfrm>
            <a:prstGeom prst="rect">
              <a:avLst/>
            </a:prstGeom>
            <a:noFill/>
          </p:spPr>
          <p:txBody>
            <a:bodyPr wrap="square" anchor="t" lIns="0" rIns="0" tIns="0" bIns="0"/>
            <a:lstStyle/>
            <a:p>
              <a:pPr algn="r">
                <a:spcAft>
                  <a:spcPts val="0"/>
                </a:spcAft>
              </a:pPr>
              <a:r>
                <a:rPr sz="1100" b="1" spc="120">
                  <a:solidFill>
                    <a:srgbClr val="6F7B92"/>
                  </a:solidFill>
                  <a:latin typeface="+mn-lt"/>
                </a:rPr>
                <a:t>LOGIC ?</a:t>
              </a:r>
            </a:p>
          </p:txBody>
        </p:sp>
        <p:sp>
          <p:nvSpPr>
            <p:cNvPr id="30" name="Unknown / Controls"/>
            <p:cNvSpPr txBox="1"/>
            <p:nvPr/>
          </p:nvSpPr>
          <p:spPr>
            <a:xfrm>
              <a:off x="9829800" y="2971800"/>
              <a:ext cx="1463040" cy="274320"/>
            </a:xfrm>
            <a:prstGeom prst="rect">
              <a:avLst/>
            </a:prstGeom>
            <a:noFill/>
          </p:spPr>
          <p:txBody>
            <a:bodyPr wrap="square" anchor="t" lIns="0" rIns="0" tIns="0" bIns="0"/>
            <a:lstStyle/>
            <a:p>
              <a:pPr algn="l">
                <a:spcAft>
                  <a:spcPts val="0"/>
                </a:spcAft>
              </a:pPr>
              <a:r>
                <a:rPr sz="1100" b="1" spc="120">
                  <a:solidFill>
                    <a:srgbClr val="6F7B92"/>
                  </a:solidFill>
                  <a:latin typeface="+mn-lt"/>
                </a:rPr>
                <a:t>CONTROLS ?</a:t>
              </a:r>
            </a:p>
          </p:txBody>
        </p:sp>
        <p:sp>
          <p:nvSpPr>
            <p:cNvPr id="31" name="Unknown / Risk"/>
            <p:cNvSpPr txBox="1"/>
            <p:nvPr/>
          </p:nvSpPr>
          <p:spPr>
            <a:xfrm>
              <a:off x="9829800" y="3794760"/>
              <a:ext cx="1463040" cy="274320"/>
            </a:xfrm>
            <a:prstGeom prst="rect">
              <a:avLst/>
            </a:prstGeom>
            <a:noFill/>
          </p:spPr>
          <p:txBody>
            <a:bodyPr wrap="square" anchor="t" lIns="0" rIns="0" tIns="0" bIns="0"/>
            <a:lstStyle/>
            <a:p>
              <a:pPr algn="l">
                <a:spcAft>
                  <a:spcPts val="0"/>
                </a:spcAft>
              </a:pPr>
              <a:r>
                <a:rPr sz="1100" b="1" spc="120">
                  <a:solidFill>
                    <a:srgbClr val="6F7B92"/>
                  </a:solidFill>
                  <a:latin typeface="+mn-lt"/>
                </a:rPr>
                <a:t>RISK ?</a:t>
              </a:r>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10" presetClass="entr" presetSubtype="0" fill="hold" grpId="0" nodeType="clickEffect">
                                  <p:stCondLst>
                                    <p:cond delay="0"/>
                                  </p:stCondLst>
                                  <p:childTnLst>
                                    <p:set>
                                      <p:cBhvr>
                                        <p:cTn id="5" dur="1" fill="hold">
                                          <p:stCondLst>
                                            <p:cond delay="0"/>
                                          </p:stCondLst>
                                        </p:cTn>
                                        <p:tgtEl>
                                          <p:spTgt spid="27"/>
                                        </p:tgtEl>
                                        <p:attrNameLst>
                                          <p:attrName>style.visibility</p:attrName>
                                        </p:attrNameLst>
                                      </p:cBhvr>
                                      <p:to>
                                        <p:strVal val="visible"/>
                                      </p:to>
                                    </p:set>
                                    <p:animEffect transition="in" filter="fade">
                                      <p:cBhvr>
                                        <p:cTn id="6" dur="6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09  ·  After</a:t>
            </a:r>
          </a:p>
        </p:txBody>
      </p:sp>
      <p:sp>
        <p:nvSpPr>
          <p:cNvPr id="3" name="!!Head9"/>
          <p:cNvSpPr>
            <a:spLocks noGrp="1"/>
          </p:cNvSpPr>
          <p:nvPr>
            <p:ph type="title"/>
          </p:nvPr>
        </p:nvSpPr>
        <p:spPr/>
        <p:txBody>
          <a:bodyPr wrap="square" anchor="t" lIns="0" rIns="0" tIns="0" bIns="0"/>
          <a:lstStyle/>
          <a:p>
            <a:pPr algn="l">
              <a:lnSpc>
                <a:spcPct val="88000"/>
              </a:lnSpc>
              <a:spcAft>
                <a:spcPts val="0"/>
              </a:spcAft>
            </a:pPr>
            <a:r>
              <a:rPr sz="6400" b="1" spc="-140">
                <a:solidFill>
                  <a:schemeClr val="bg1"/>
                </a:solidFill>
                <a:latin typeface="+mj-lt"/>
              </a:rPr>
              <a:t>VISIBLE</a:t>
            </a:r>
          </a:p>
          <a:p>
            <a:pPr algn="l">
              <a:lnSpc>
                <a:spcPct val="88000"/>
              </a:lnSpc>
              <a:spcAft>
                <a:spcPts val="0"/>
              </a:spcAft>
            </a:pPr>
            <a:r>
              <a:rPr sz="6400" b="1" spc="-140">
                <a:solidFill>
                  <a:schemeClr val="bg1"/>
                </a:solidFill>
                <a:latin typeface="+mj-lt"/>
              </a:rPr>
              <a:t>SYSTEM.</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8D98AD"/>
                </a:solidFill>
                <a:latin typeface="+mn-lt"/>
              </a:rPr>
              <a:t>09 / 10</a:t>
            </a:r>
          </a:p>
        </p:txBody>
      </p:sp>
      <p:sp>
        <p:nvSpPr>
          <p:cNvPr id="5" name="!!Progress"/>
          <p:cNvSpPr/>
          <p:nvPr/>
        </p:nvSpPr>
        <p:spPr>
          <a:xfrm>
            <a:off x="594360" y="6462979"/>
            <a:ext cx="9900209" cy="32918"/>
          </a:xfrm>
          <a:prstGeom prst="rect">
            <a:avLst/>
          </a:prstGeom>
          <a:solidFill>
            <a:schemeClr val="accent3"/>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8D98AD"/>
                </a:solidFill>
                <a:latin typeface="+mn-lt"/>
              </a:rPr>
              <a:t>Source · Sample solution</a:t>
            </a:r>
          </a:p>
        </p:txBody>
      </p:sp>
      <p:sp>
        <p:nvSpPr>
          <p:cNvPr id="7" name="!!Text9"/>
          <p:cNvSpPr txBox="1"/>
          <p:nvPr/>
        </p:nvSpPr>
        <p:spPr>
          <a:xfrm>
            <a:off x="594360" y="2697480"/>
            <a:ext cx="4206240" cy="914400"/>
          </a:xfrm>
          <a:prstGeom prst="rect">
            <a:avLst/>
          </a:prstGeom>
          <a:noFill/>
        </p:spPr>
        <p:txBody>
          <a:bodyPr wrap="square" anchor="t" lIns="0" rIns="0" tIns="0" bIns="0"/>
          <a:lstStyle/>
          <a:p>
            <a:pPr algn="l">
              <a:lnSpc>
                <a:spcPct val="92000"/>
              </a:lnSpc>
              <a:spcAft>
                <a:spcPts val="0"/>
              </a:spcAft>
            </a:pPr>
            <a:r>
              <a:rPr sz="2600" b="1" spc="-40">
                <a:solidFill>
                  <a:schemeClr val="accent3"/>
                </a:solidFill>
                <a:latin typeface="+mj-lt"/>
              </a:rPr>
              <a:t>DON'T TREAT IT</a:t>
            </a:r>
          </a:p>
          <a:p>
            <a:pPr algn="l">
              <a:lnSpc>
                <a:spcPct val="92000"/>
              </a:lnSpc>
              <a:spcAft>
                <a:spcPts val="0"/>
              </a:spcAft>
            </a:pPr>
            <a:r>
              <a:rPr sz="2600" b="1" spc="-40">
                <a:solidFill>
                  <a:schemeClr val="accent3"/>
                </a:solidFill>
                <a:latin typeface="+mj-lt"/>
              </a:rPr>
              <a:t>AS A BLACK BOX.</a:t>
            </a:r>
          </a:p>
        </p:txBody>
      </p:sp>
      <p:sp>
        <p:nvSpPr>
          <p:cNvPr id="8" name="Solution / Header"/>
          <p:cNvSpPr txBox="1"/>
          <p:nvPr/>
        </p:nvSpPr>
        <p:spPr>
          <a:xfrm>
            <a:off x="594360" y="3886200"/>
            <a:ext cx="4023360" cy="182880"/>
          </a:xfrm>
          <a:prstGeom prst="rect">
            <a:avLst/>
          </a:prstGeom>
          <a:noFill/>
        </p:spPr>
        <p:txBody>
          <a:bodyPr wrap="square" anchor="t" lIns="0" rIns="0" tIns="0" bIns="0"/>
          <a:lstStyle/>
          <a:p>
            <a:pPr algn="l">
              <a:spcAft>
                <a:spcPts val="0"/>
              </a:spcAft>
            </a:pPr>
            <a:r>
              <a:rPr sz="750" b="1" spc="140">
                <a:solidFill>
                  <a:srgbClr val="8D98AD"/>
                </a:solidFill>
                <a:latin typeface="+mn-lt"/>
              </a:rPr>
              <a:t>BRING IT INTO THE WALK-THROUGH</a:t>
            </a:r>
          </a:p>
        </p:txBody>
      </p:sp>
      <p:sp>
        <p:nvSpPr>
          <p:cNvPr id="9" name="Solution / Item 1"/>
          <p:cNvSpPr txBox="1"/>
          <p:nvPr/>
        </p:nvSpPr>
        <p:spPr>
          <a:xfrm>
            <a:off x="594360" y="4160520"/>
            <a:ext cx="4023360" cy="320040"/>
          </a:xfrm>
          <a:prstGeom prst="rect">
            <a:avLst/>
          </a:prstGeom>
          <a:noFill/>
        </p:spPr>
        <p:txBody>
          <a:bodyPr wrap="square" anchor="t" lIns="0" rIns="0" tIns="0" bIns="0"/>
          <a:lstStyle/>
          <a:p>
            <a:pPr algn="l">
              <a:spcAft>
                <a:spcPts val="0"/>
              </a:spcAft>
            </a:pPr>
            <a:r>
              <a:rPr sz="1200" b="1">
                <a:solidFill>
                  <a:schemeClr val="accent3"/>
                </a:solidFill>
                <a:latin typeface="+mn-lt"/>
              </a:rPr>
              <a:t>01   </a:t>
            </a:r>
            <a:r>
              <a:rPr sz="1200" b="0">
                <a:solidFill>
                  <a:schemeClr val="bg1"/>
                </a:solidFill>
                <a:latin typeface="+mn-lt"/>
              </a:rPr>
              <a:t>System overview diagram</a:t>
            </a:r>
          </a:p>
        </p:txBody>
      </p:sp>
      <p:sp>
        <p:nvSpPr>
          <p:cNvPr id="10" name="Solution / Item 2"/>
          <p:cNvSpPr txBox="1"/>
          <p:nvPr/>
        </p:nvSpPr>
        <p:spPr>
          <a:xfrm>
            <a:off x="594360" y="4544568"/>
            <a:ext cx="4023360" cy="320040"/>
          </a:xfrm>
          <a:prstGeom prst="rect">
            <a:avLst/>
          </a:prstGeom>
          <a:noFill/>
        </p:spPr>
        <p:txBody>
          <a:bodyPr wrap="square" anchor="t" lIns="0" rIns="0" tIns="0" bIns="0"/>
          <a:lstStyle/>
          <a:p>
            <a:pPr algn="l">
              <a:spcAft>
                <a:spcPts val="0"/>
              </a:spcAft>
            </a:pPr>
            <a:r>
              <a:rPr sz="1200" b="1">
                <a:solidFill>
                  <a:schemeClr val="accent3"/>
                </a:solidFill>
                <a:latin typeface="+mn-lt"/>
              </a:rPr>
              <a:t>02   </a:t>
            </a:r>
            <a:r>
              <a:rPr sz="1200" b="0">
                <a:solidFill>
                  <a:schemeClr val="bg1"/>
                </a:solidFill>
                <a:latin typeface="+mn-lt"/>
              </a:rPr>
              <a:t>Every report and data element</a:t>
            </a:r>
          </a:p>
        </p:txBody>
      </p:sp>
      <p:sp>
        <p:nvSpPr>
          <p:cNvPr id="11" name="Solution / Item 3"/>
          <p:cNvSpPr txBox="1"/>
          <p:nvPr/>
        </p:nvSpPr>
        <p:spPr>
          <a:xfrm>
            <a:off x="594360" y="4928616"/>
            <a:ext cx="4023360" cy="320040"/>
          </a:xfrm>
          <a:prstGeom prst="rect">
            <a:avLst/>
          </a:prstGeom>
          <a:noFill/>
        </p:spPr>
        <p:txBody>
          <a:bodyPr wrap="square" anchor="t" lIns="0" rIns="0" tIns="0" bIns="0"/>
          <a:lstStyle/>
          <a:p>
            <a:pPr algn="l">
              <a:spcAft>
                <a:spcPts val="0"/>
              </a:spcAft>
            </a:pPr>
            <a:r>
              <a:rPr sz="1200" b="1">
                <a:solidFill>
                  <a:schemeClr val="accent3"/>
                </a:solidFill>
                <a:latin typeface="+mn-lt"/>
              </a:rPr>
              <a:t>03   </a:t>
            </a:r>
            <a:r>
              <a:rPr sz="1200" b="0">
                <a:solidFill>
                  <a:schemeClr val="bg1"/>
                </a:solidFill>
                <a:latin typeface="+mn-lt"/>
              </a:rPr>
              <a:t>Automated controls for each PRP</a:t>
            </a:r>
          </a:p>
        </p:txBody>
      </p:sp>
      <p:sp>
        <p:nvSpPr>
          <p:cNvPr id="12" name="Solution / Item 4"/>
          <p:cNvSpPr txBox="1"/>
          <p:nvPr/>
        </p:nvSpPr>
        <p:spPr>
          <a:xfrm>
            <a:off x="594360" y="5312664"/>
            <a:ext cx="4023360" cy="320040"/>
          </a:xfrm>
          <a:prstGeom prst="rect">
            <a:avLst/>
          </a:prstGeom>
          <a:noFill/>
        </p:spPr>
        <p:txBody>
          <a:bodyPr wrap="square" anchor="t" lIns="0" rIns="0" tIns="0" bIns="0"/>
          <a:lstStyle/>
          <a:p>
            <a:pPr algn="l">
              <a:spcAft>
                <a:spcPts val="0"/>
              </a:spcAft>
            </a:pPr>
            <a:r>
              <a:rPr sz="1200" b="1">
                <a:solidFill>
                  <a:schemeClr val="accent3"/>
                </a:solidFill>
                <a:latin typeface="+mn-lt"/>
              </a:rPr>
              <a:t>04   </a:t>
            </a:r>
            <a:r>
              <a:rPr sz="1200" b="0">
                <a:solidFill>
                  <a:schemeClr val="bg1"/>
                </a:solidFill>
                <a:latin typeface="+mn-lt"/>
              </a:rPr>
              <a:t>GITCs for the risks arising from IT</a:t>
            </a:r>
          </a:p>
        </p:txBody>
      </p:sp>
      <p:sp>
        <p:nvSpPr>
          <p:cNvPr id="13" name="!!Sales"/>
          <p:cNvSpPr/>
          <p:nvPr/>
        </p:nvSpPr>
        <p:spPr>
          <a:xfrm>
            <a:off x="7726680" y="868680"/>
            <a:ext cx="1371600" cy="329184"/>
          </a:xfrm>
          <a:prstGeom prst="roundRect">
            <a:avLst>
              <a:gd name="adj" fmla="val 50000"/>
            </a:avLst>
          </a:prstGeom>
          <a:solidFill>
            <a:srgbClr val="16233A"/>
          </a:solidFill>
          <a:ln w="9525">
            <a:solidFill>
              <a:srgbClr val="2A3852"/>
            </a:solidFill>
          </a:ln>
          <a:effectLst/>
        </p:spPr>
        <p:txBody>
          <a:bodyPr rtlCol="0" anchor="ctr" lIns="0" rIns="0" tIns="0" bIns="0" wrap="square"/>
          <a:lstStyle/>
          <a:p>
            <a:pPr algn="ctr">
              <a:spcAft>
                <a:spcPts val="0"/>
              </a:spcAft>
            </a:pPr>
            <a:r>
              <a:rPr sz="850" b="1" spc="140">
                <a:solidFill>
                  <a:schemeClr val="bg1"/>
                </a:solidFill>
                <a:latin typeface="+mn-lt"/>
              </a:rPr>
              <a:t>SALES</a:t>
            </a:r>
          </a:p>
        </p:txBody>
      </p:sp>
      <p:cxnSp>
        <p:nvCxnSpPr>
          <p:cNvPr id="14" name="!!Arrow A to Sales"/>
          <p:cNvCxnSpPr/>
          <p:nvPr/>
        </p:nvCxnSpPr>
        <p:spPr>
          <a:xfrm flipV="1">
            <a:off x="8412480" y="1243584"/>
            <a:ext cx="0" cy="237744"/>
          </a:xfrm>
          <a:prstGeom prst="line">
            <a:avLst/>
          </a:prstGeom>
          <a:ln w="12700">
            <a:solidFill>
              <a:srgbClr val="8D98AD"/>
            </a:solidFill>
            <a:tailEnd type="triangle" w="med" len="med"/>
          </a:ln>
        </p:spPr>
      </p:cxnSp>
      <p:sp>
        <p:nvSpPr>
          <p:cNvPr id="15" name="!!System A"/>
          <p:cNvSpPr/>
          <p:nvPr/>
        </p:nvSpPr>
        <p:spPr>
          <a:xfrm>
            <a:off x="7223760" y="1508760"/>
            <a:ext cx="2377440" cy="822960"/>
          </a:xfrm>
          <a:prstGeom prst="rect">
            <a:avLst/>
          </a:prstGeom>
          <a:solidFill>
            <a:srgbClr val="16233A"/>
          </a:solidFill>
          <a:ln w="9525">
            <a:solidFill>
              <a:srgbClr val="2A3852"/>
            </a:solidFill>
          </a:ln>
          <a:effectLst/>
        </p:spPr>
        <p:txBody>
          <a:bodyPr rtlCol="0" anchor="ctr" lIns="0" rIns="0" tIns="0" bIns="0" wrap="square"/>
          <a:lstStyle/>
          <a:p>
            <a:pPr algn="ctr">
              <a:spcAft>
                <a:spcPts val="0"/>
              </a:spcAft>
            </a:pPr>
            <a:r>
              <a:rPr sz="1000" b="1" spc="140">
                <a:solidFill>
                  <a:schemeClr val="bg1"/>
                </a:solidFill>
                <a:latin typeface="+mn-lt"/>
              </a:rPr>
              <a:t>IT SYSTEM A</a:t>
            </a:r>
          </a:p>
        </p:txBody>
      </p:sp>
      <p:sp>
        <p:nvSpPr>
          <p:cNvPr id="16" name="!!A PRP"/>
          <p:cNvSpPr/>
          <p:nvPr/>
        </p:nvSpPr>
        <p:spPr>
          <a:xfrm>
            <a:off x="6729984" y="1719072"/>
            <a:ext cx="402336" cy="402336"/>
          </a:xfrm>
          <a:prstGeom prst="diamond">
            <a:avLst/>
          </a:prstGeom>
          <a:solidFill>
            <a:schemeClr val="accent3"/>
          </a:solidFill>
          <a:ln>
            <a:noFill/>
          </a:ln>
          <a:effectLst/>
        </p:spPr>
        <p:txBody>
          <a:bodyPr rtlCol="0" anchor="ctr" lIns="0" rIns="0" tIns="0" bIns="0" wrap="square"/>
          <a:lstStyle/>
          <a:p>
            <a:pPr algn="ctr">
              <a:spcAft>
                <a:spcPts val="0"/>
              </a:spcAft>
            </a:pPr>
            <a:r>
              <a:rPr sz="650" b="1">
                <a:solidFill>
                  <a:schemeClr val="tx1"/>
                </a:solidFill>
                <a:latin typeface="+mn-lt"/>
              </a:rPr>
              <a:t>PRP</a:t>
            </a:r>
          </a:p>
        </p:txBody>
      </p:sp>
      <p:sp>
        <p:nvSpPr>
          <p:cNvPr id="17" name="!!A Control"/>
          <p:cNvSpPr/>
          <p:nvPr/>
        </p:nvSpPr>
        <p:spPr>
          <a:xfrm>
            <a:off x="9710928" y="1737360"/>
            <a:ext cx="365760" cy="365760"/>
          </a:xfrm>
          <a:prstGeom prst="ellipse">
            <a:avLst/>
          </a:prstGeom>
          <a:solidFill>
            <a:schemeClr val="accent4"/>
          </a:solidFill>
          <a:ln>
            <a:noFill/>
          </a:ln>
          <a:effectLst/>
        </p:spPr>
        <p:txBody>
          <a:bodyPr rtlCol="0" anchor="ctr" lIns="0" rIns="0" tIns="0" bIns="0" wrap="square"/>
          <a:lstStyle/>
          <a:p>
            <a:pPr algn="ctr">
              <a:spcAft>
                <a:spcPts val="0"/>
              </a:spcAft>
            </a:pPr>
            <a:r>
              <a:rPr sz="1000" b="1">
                <a:solidFill>
                  <a:schemeClr val="bg1"/>
                </a:solidFill>
                <a:latin typeface="+mn-lt"/>
              </a:rPr>
              <a:t>C</a:t>
            </a:r>
          </a:p>
        </p:txBody>
      </p:sp>
      <p:cxnSp>
        <p:nvCxnSpPr>
          <p:cNvPr id="18" name="!!Arrow B to A"/>
          <p:cNvCxnSpPr/>
          <p:nvPr/>
        </p:nvCxnSpPr>
        <p:spPr>
          <a:xfrm flipV="1">
            <a:off x="8412480" y="2377440"/>
            <a:ext cx="0" cy="320040"/>
          </a:xfrm>
          <a:prstGeom prst="line">
            <a:avLst/>
          </a:prstGeom>
          <a:ln w="12700">
            <a:solidFill>
              <a:srgbClr val="8D98AD"/>
            </a:solidFill>
            <a:tailEnd type="triangle" w="med" len="med"/>
          </a:ln>
        </p:spPr>
      </p:cxnSp>
      <p:sp>
        <p:nvSpPr>
          <p:cNvPr id="19" name="!!B Origin"/>
          <p:cNvSpPr/>
          <p:nvPr/>
        </p:nvSpPr>
        <p:spPr>
          <a:xfrm>
            <a:off x="5760720" y="3794760"/>
            <a:ext cx="160020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DATA ORIGIN</a:t>
            </a:r>
          </a:p>
          <a:p>
            <a:pPr algn="ctr">
              <a:lnSpc>
                <a:spcPct val="110000"/>
              </a:lnSpc>
              <a:spcAft>
                <a:spcPts val="0"/>
              </a:spcAft>
            </a:pPr>
            <a:r>
              <a:rPr sz="850" b="0">
                <a:solidFill>
                  <a:srgbClr val="B8C1D1"/>
                </a:solidFill>
                <a:latin typeface="+mn-lt"/>
              </a:rPr>
              <a:t>Price entered</a:t>
            </a:r>
          </a:p>
        </p:txBody>
      </p:sp>
      <p:sp>
        <p:nvSpPr>
          <p:cNvPr id="20" name="!!B Logic"/>
          <p:cNvSpPr/>
          <p:nvPr/>
        </p:nvSpPr>
        <p:spPr>
          <a:xfrm>
            <a:off x="7772400" y="3794760"/>
            <a:ext cx="160020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LOGIC</a:t>
            </a:r>
          </a:p>
          <a:p>
            <a:pPr algn="ctr">
              <a:lnSpc>
                <a:spcPct val="110000"/>
              </a:lnSpc>
              <a:spcAft>
                <a:spcPts val="0"/>
              </a:spcAft>
            </a:pPr>
            <a:r>
              <a:rPr sz="850" b="0">
                <a:solidFill>
                  <a:srgbClr val="B8C1D1"/>
                </a:solidFill>
                <a:latin typeface="+mn-lt"/>
              </a:rPr>
              <a:t>Pricing calculation</a:t>
            </a:r>
          </a:p>
        </p:txBody>
      </p:sp>
      <p:sp>
        <p:nvSpPr>
          <p:cNvPr id="21" name="!!B Report"/>
          <p:cNvSpPr/>
          <p:nvPr/>
        </p:nvSpPr>
        <p:spPr>
          <a:xfrm>
            <a:off x="9784080" y="3794760"/>
            <a:ext cx="1600200" cy="548640"/>
          </a:xfrm>
          <a:prstGeom prst="rect">
            <a:avLst/>
          </a:prstGeom>
          <a:solidFill>
            <a:srgbClr val="16233A"/>
          </a:solidFill>
          <a:ln w="9525">
            <a:solidFill>
              <a:srgbClr val="2A3852"/>
            </a:solidFill>
          </a:ln>
          <a:effectLst/>
        </p:spPr>
        <p:txBody>
          <a:bodyPr rtlCol="0" anchor="ctr" lIns="0" rIns="0" tIns="0" bIns="0" wrap="square"/>
          <a:lstStyle/>
          <a:p>
            <a:pPr algn="ctr">
              <a:lnSpc>
                <a:spcPct val="110000"/>
              </a:lnSpc>
              <a:spcAft>
                <a:spcPts val="0"/>
              </a:spcAft>
            </a:pPr>
            <a:r>
              <a:rPr sz="850" b="1" spc="120">
                <a:solidFill>
                  <a:schemeClr val="bg1"/>
                </a:solidFill>
                <a:latin typeface="+mn-lt"/>
              </a:rPr>
              <a:t>REPORT</a:t>
            </a:r>
          </a:p>
          <a:p>
            <a:pPr algn="ctr">
              <a:lnSpc>
                <a:spcPct val="110000"/>
              </a:lnSpc>
              <a:spcAft>
                <a:spcPts val="0"/>
              </a:spcAft>
            </a:pPr>
            <a:r>
              <a:rPr sz="850" b="0">
                <a:solidFill>
                  <a:srgbClr val="B8C1D1"/>
                </a:solidFill>
                <a:latin typeface="+mn-lt"/>
              </a:rPr>
              <a:t>Sales report</a:t>
            </a:r>
          </a:p>
        </p:txBody>
      </p:sp>
      <p:sp>
        <p:nvSpPr>
          <p:cNvPr id="22" name="!!B PRP 1"/>
          <p:cNvSpPr/>
          <p:nvPr/>
        </p:nvSpPr>
        <p:spPr>
          <a:xfrm>
            <a:off x="6144768" y="3200400"/>
            <a:ext cx="365760" cy="365760"/>
          </a:xfrm>
          <a:prstGeom prst="diamond">
            <a:avLst/>
          </a:prstGeom>
          <a:solidFill>
            <a:schemeClr val="accent3"/>
          </a:solidFill>
          <a:ln>
            <a:noFill/>
          </a:ln>
          <a:effectLst/>
        </p:spPr>
        <p:txBody>
          <a:bodyPr rtlCol="0" anchor="ctr" lIns="0" rIns="0" tIns="0" bIns="0" wrap="square"/>
          <a:lstStyle/>
          <a:p>
            <a:pPr algn="ctr">
              <a:spcAft>
                <a:spcPts val="0"/>
              </a:spcAft>
            </a:pPr>
            <a:r>
              <a:rPr sz="600" b="1">
                <a:solidFill>
                  <a:schemeClr val="tx1"/>
                </a:solidFill>
                <a:latin typeface="+mn-lt"/>
              </a:rPr>
              <a:t>PRP</a:t>
            </a:r>
          </a:p>
        </p:txBody>
      </p:sp>
      <p:sp>
        <p:nvSpPr>
          <p:cNvPr id="23" name="!!B Control 1"/>
          <p:cNvSpPr/>
          <p:nvPr/>
        </p:nvSpPr>
        <p:spPr>
          <a:xfrm>
            <a:off x="6601968" y="3218688"/>
            <a:ext cx="329184" cy="329184"/>
          </a:xfrm>
          <a:prstGeom prst="ellipse">
            <a:avLst/>
          </a:prstGeom>
          <a:solidFill>
            <a:schemeClr val="accent4"/>
          </a:solidFill>
          <a:ln>
            <a:noFill/>
          </a:ln>
          <a:effectLst/>
        </p:spPr>
        <p:txBody>
          <a:bodyPr rtlCol="0" anchor="ctr" lIns="0" rIns="0" tIns="0" bIns="0" wrap="square"/>
          <a:lstStyle/>
          <a:p>
            <a:pPr algn="ctr">
              <a:spcAft>
                <a:spcPts val="0"/>
              </a:spcAft>
            </a:pPr>
            <a:r>
              <a:rPr sz="900" b="1">
                <a:solidFill>
                  <a:schemeClr val="bg1"/>
                </a:solidFill>
                <a:latin typeface="+mn-lt"/>
              </a:rPr>
              <a:t>C</a:t>
            </a:r>
          </a:p>
        </p:txBody>
      </p:sp>
      <p:sp>
        <p:nvSpPr>
          <p:cNvPr id="24" name="!!B PRP 2"/>
          <p:cNvSpPr/>
          <p:nvPr/>
        </p:nvSpPr>
        <p:spPr>
          <a:xfrm>
            <a:off x="8156448" y="3200400"/>
            <a:ext cx="365760" cy="365760"/>
          </a:xfrm>
          <a:prstGeom prst="diamond">
            <a:avLst/>
          </a:prstGeom>
          <a:solidFill>
            <a:schemeClr val="accent3"/>
          </a:solidFill>
          <a:ln>
            <a:noFill/>
          </a:ln>
          <a:effectLst/>
        </p:spPr>
        <p:txBody>
          <a:bodyPr rtlCol="0" anchor="ctr" lIns="0" rIns="0" tIns="0" bIns="0" wrap="square"/>
          <a:lstStyle/>
          <a:p>
            <a:pPr algn="ctr">
              <a:spcAft>
                <a:spcPts val="0"/>
              </a:spcAft>
            </a:pPr>
            <a:r>
              <a:rPr sz="600" b="1">
                <a:solidFill>
                  <a:schemeClr val="tx1"/>
                </a:solidFill>
                <a:latin typeface="+mn-lt"/>
              </a:rPr>
              <a:t>PRP</a:t>
            </a:r>
          </a:p>
        </p:txBody>
      </p:sp>
      <p:sp>
        <p:nvSpPr>
          <p:cNvPr id="25" name="!!B Control 2"/>
          <p:cNvSpPr/>
          <p:nvPr/>
        </p:nvSpPr>
        <p:spPr>
          <a:xfrm>
            <a:off x="8613648" y="3218688"/>
            <a:ext cx="329184" cy="329184"/>
          </a:xfrm>
          <a:prstGeom prst="ellipse">
            <a:avLst/>
          </a:prstGeom>
          <a:solidFill>
            <a:schemeClr val="accent4"/>
          </a:solidFill>
          <a:ln>
            <a:noFill/>
          </a:ln>
          <a:effectLst/>
        </p:spPr>
        <p:txBody>
          <a:bodyPr rtlCol="0" anchor="ctr" lIns="0" rIns="0" tIns="0" bIns="0" wrap="square"/>
          <a:lstStyle/>
          <a:p>
            <a:pPr algn="ctr">
              <a:spcAft>
                <a:spcPts val="0"/>
              </a:spcAft>
            </a:pPr>
            <a:r>
              <a:rPr sz="900" b="1">
                <a:solidFill>
                  <a:schemeClr val="bg1"/>
                </a:solidFill>
                <a:latin typeface="+mn-lt"/>
              </a:rPr>
              <a:t>C</a:t>
            </a:r>
          </a:p>
        </p:txBody>
      </p:sp>
      <p:sp>
        <p:nvSpPr>
          <p:cNvPr id="26" name="!!B PRP 3"/>
          <p:cNvSpPr/>
          <p:nvPr/>
        </p:nvSpPr>
        <p:spPr>
          <a:xfrm>
            <a:off x="10168128" y="3200400"/>
            <a:ext cx="365760" cy="365760"/>
          </a:xfrm>
          <a:prstGeom prst="diamond">
            <a:avLst/>
          </a:prstGeom>
          <a:solidFill>
            <a:schemeClr val="accent3"/>
          </a:solidFill>
          <a:ln>
            <a:noFill/>
          </a:ln>
          <a:effectLst/>
        </p:spPr>
        <p:txBody>
          <a:bodyPr rtlCol="0" anchor="ctr" lIns="0" rIns="0" tIns="0" bIns="0" wrap="square"/>
          <a:lstStyle/>
          <a:p>
            <a:pPr algn="ctr">
              <a:spcAft>
                <a:spcPts val="0"/>
              </a:spcAft>
            </a:pPr>
            <a:r>
              <a:rPr sz="600" b="1">
                <a:solidFill>
                  <a:schemeClr val="tx1"/>
                </a:solidFill>
                <a:latin typeface="+mn-lt"/>
              </a:rPr>
              <a:t>PRP</a:t>
            </a:r>
          </a:p>
        </p:txBody>
      </p:sp>
      <p:sp>
        <p:nvSpPr>
          <p:cNvPr id="27" name="!!B Control 3"/>
          <p:cNvSpPr/>
          <p:nvPr/>
        </p:nvSpPr>
        <p:spPr>
          <a:xfrm>
            <a:off x="10625328" y="3218688"/>
            <a:ext cx="329184" cy="329184"/>
          </a:xfrm>
          <a:prstGeom prst="ellipse">
            <a:avLst/>
          </a:prstGeom>
          <a:solidFill>
            <a:schemeClr val="accent4"/>
          </a:solidFill>
          <a:ln>
            <a:noFill/>
          </a:ln>
          <a:effectLst/>
        </p:spPr>
        <p:txBody>
          <a:bodyPr rtlCol="0" anchor="ctr" lIns="0" rIns="0" tIns="0" bIns="0" wrap="square"/>
          <a:lstStyle/>
          <a:p>
            <a:pPr algn="ctr">
              <a:spcAft>
                <a:spcPts val="0"/>
              </a:spcAft>
            </a:pPr>
            <a:r>
              <a:rPr sz="900" b="1">
                <a:solidFill>
                  <a:schemeClr val="bg1"/>
                </a:solidFill>
                <a:latin typeface="+mn-lt"/>
              </a:rPr>
              <a:t>C</a:t>
            </a:r>
          </a:p>
        </p:txBody>
      </p:sp>
      <p:cxnSp>
        <p:nvCxnSpPr>
          <p:cNvPr id="28" name="B Flow 1"/>
          <p:cNvCxnSpPr/>
          <p:nvPr/>
        </p:nvCxnSpPr>
        <p:spPr>
          <a:xfrm>
            <a:off x="7406640" y="4069080"/>
            <a:ext cx="320040" cy="0"/>
          </a:xfrm>
          <a:prstGeom prst="line">
            <a:avLst/>
          </a:prstGeom>
          <a:ln w="12700">
            <a:solidFill>
              <a:srgbClr val="8D98AD"/>
            </a:solidFill>
            <a:tailEnd type="triangle" w="med" len="med"/>
          </a:ln>
        </p:spPr>
      </p:cxnSp>
      <p:cxnSp>
        <p:nvCxnSpPr>
          <p:cNvPr id="29" name="B Flow 2"/>
          <p:cNvCxnSpPr/>
          <p:nvPr/>
        </p:nvCxnSpPr>
        <p:spPr>
          <a:xfrm>
            <a:off x="9418320" y="4069080"/>
            <a:ext cx="320040" cy="0"/>
          </a:xfrm>
          <a:prstGeom prst="line">
            <a:avLst/>
          </a:prstGeom>
          <a:ln w="12700">
            <a:solidFill>
              <a:srgbClr val="8D98AD"/>
            </a:solidFill>
            <a:tailEnd type="triangle" w="med" len="med"/>
          </a:ln>
        </p:spPr>
      </p:cxnSp>
      <p:sp>
        <p:nvSpPr>
          <p:cNvPr id="30" name="!!B GITCs"/>
          <p:cNvSpPr/>
          <p:nvPr/>
        </p:nvSpPr>
        <p:spPr>
          <a:xfrm>
            <a:off x="5760720" y="4754880"/>
            <a:ext cx="5623560" cy="365760"/>
          </a:xfrm>
          <a:prstGeom prst="rect">
            <a:avLst/>
          </a:prstGeom>
          <a:solidFill>
            <a:srgbClr val="1B2A47"/>
          </a:solidFill>
          <a:ln>
            <a:noFill/>
          </a:ln>
          <a:effectLst/>
        </p:spPr>
        <p:txBody>
          <a:bodyPr rtlCol="0" anchor="ctr" lIns="0" rIns="0" tIns="0" bIns="0" wrap="square"/>
          <a:lstStyle/>
          <a:p>
            <a:pPr algn="ctr">
              <a:spcAft>
                <a:spcPts val="0"/>
              </a:spcAft>
            </a:pPr>
            <a:r>
              <a:rPr sz="800" b="1" spc="120">
                <a:solidFill>
                  <a:schemeClr val="accent3"/>
                </a:solidFill>
                <a:latin typeface="+mn-lt"/>
              </a:rPr>
              <a:t>GITCs  ·  ACCESS  ·  CHANGE  ·  OPERATIONS</a:t>
            </a:r>
          </a:p>
        </p:txBody>
      </p:sp>
      <p:sp>
        <p:nvSpPr>
          <p:cNvPr id="31" name="!!System B"/>
          <p:cNvSpPr/>
          <p:nvPr/>
        </p:nvSpPr>
        <p:spPr>
          <a:xfrm>
            <a:off x="5532120" y="2697480"/>
            <a:ext cx="6062472" cy="3017520"/>
          </a:xfrm>
          <a:prstGeom prst="rect">
            <a:avLst/>
          </a:prstGeom>
          <a:noFill/>
          <a:ln w="15875">
            <a:solidFill>
              <a:schemeClr val="accent3"/>
            </a:solidFill>
          </a:ln>
          <a:effectLst/>
        </p:spPr>
        <p:txBody>
          <a:bodyPr rtlCol="0" anchor="t" lIns="137160" rIns="0" tIns="109728" bIns="0" wrap="square"/>
          <a:lstStyle/>
          <a:p>
            <a:pPr algn="l">
              <a:spcAft>
                <a:spcPts val="0"/>
              </a:spcAft>
            </a:pPr>
            <a:r>
              <a:rPr sz="800" b="1" spc="160">
                <a:solidFill>
                  <a:schemeClr val="accent3"/>
                </a:solidFill>
                <a:latin typeface="+mn-lt"/>
              </a:rPr>
              <a:t>IT SYSTEM B</a:t>
            </a:r>
          </a:p>
        </p:txBody>
      </p:sp>
      <p:sp>
        <p:nvSpPr>
          <p:cNvPr id="32" name="!!Initiation"/>
          <p:cNvSpPr/>
          <p:nvPr/>
        </p:nvSpPr>
        <p:spPr>
          <a:xfrm>
            <a:off x="7726680" y="5852160"/>
            <a:ext cx="1371600" cy="310896"/>
          </a:xfrm>
          <a:prstGeom prst="roundRect">
            <a:avLst>
              <a:gd name="adj" fmla="val 50000"/>
            </a:avLst>
          </a:prstGeom>
          <a:solidFill>
            <a:srgbClr val="16233A"/>
          </a:solidFill>
          <a:ln w="9525">
            <a:solidFill>
              <a:srgbClr val="2A3852"/>
            </a:solidFill>
          </a:ln>
          <a:effectLst/>
        </p:spPr>
        <p:txBody>
          <a:bodyPr rtlCol="0" anchor="ctr" lIns="0" rIns="0" tIns="0" bIns="0" wrap="square"/>
          <a:lstStyle/>
          <a:p>
            <a:pPr algn="ctr">
              <a:spcAft>
                <a:spcPts val="0"/>
              </a:spcAft>
            </a:pPr>
            <a:r>
              <a:rPr sz="850" b="1" spc="140">
                <a:solidFill>
                  <a:schemeClr val="bg1"/>
                </a:solidFill>
                <a:latin typeface="+mn-lt"/>
              </a:rPr>
              <a:t>INITIATION</a:t>
            </a:r>
          </a:p>
        </p:txBody>
      </p:sp>
      <p:cxnSp>
        <p:nvCxnSpPr>
          <p:cNvPr id="33" name="!!Arrow Init to B"/>
          <p:cNvCxnSpPr/>
          <p:nvPr/>
        </p:nvCxnSpPr>
        <p:spPr>
          <a:xfrm flipV="1">
            <a:off x="8412480" y="5733288"/>
            <a:ext cx="0" cy="100584"/>
          </a:xfrm>
          <a:prstGeom prst="line">
            <a:avLst/>
          </a:prstGeom>
          <a:ln w="12700">
            <a:solidFill>
              <a:srgbClr val="8D98AD"/>
            </a:solidFill>
            <a:tailEnd type="triangle" w="med" len="med"/>
          </a:ln>
        </p:spPr>
      </p:cxn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8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7" presetID="10" presetClass="entr" presetSubtype="0" fill="hold" grpId="0" nodeType="afterEffect">
                                  <p:stCondLst>
                                    <p:cond delay="300"/>
                                  </p:stCondLst>
                                  <p:childTnLst>
                                    <p:set>
                                      <p:cBhvr>
                                        <p:cTn id="5" dur="1" fill="hold">
                                          <p:stCondLst>
                                            <p:cond delay="0"/>
                                          </p:stCondLst>
                                        </p:cTn>
                                        <p:tgtEl>
                                          <p:spTgt spid="9"/>
                                        </p:tgtEl>
                                        <p:attrNameLst>
                                          <p:attrName>style.visibility</p:attrName>
                                        </p:attrNameLst>
                                      </p:cBhvr>
                                      <p:to>
                                        <p:strVal val="visible"/>
                                      </p:to>
                                    </p:set>
                                    <p:animEffect transition="in" filter="fade">
                                      <p:cBhvr>
                                        <p:cTn id="6" dur="500"/>
                                        <p:tgtEl>
                                          <p:spTgt spid="9"/>
                                        </p:tgtEl>
                                      </p:cBhvr>
                                    </p:animEffect>
                                  </p:childTnLst>
                                </p:cTn>
                              </p:par>
                              <p:par>
                                <p:cTn id="10" presetID="10" presetClass="entr" presetSubtype="0" fill="hold" grpId="0" nodeType="withEffect">
                                  <p:stCondLst>
                                    <p:cond delay="50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par>
                                <p:cTn id="13" presetID="10" presetClass="entr" presetSubtype="0" fill="hold" grpId="0" nodeType="withEffect">
                                  <p:stCondLst>
                                    <p:cond delay="7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6" presetID="10" presetClass="entr" presetSubtype="0" fill="hold" grpId="0" nodeType="withEffect">
                                  <p:stCondLst>
                                    <p:cond delay="9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10  ·  Conclusion</a:t>
            </a:r>
          </a:p>
        </p:txBody>
      </p:sp>
      <p:sp>
        <p:nvSpPr>
          <p:cNvPr id="3" name="!!Question"/>
          <p:cNvSpPr>
            <a:spLocks noGrp="1"/>
          </p:cNvSpPr>
          <p:nvPr>
            <p:ph type="title"/>
          </p:nvPr>
        </p:nvSpPr>
        <p:spPr>
          <a:xfrm>
            <a:off x="594360" y="1920240"/>
            <a:ext cx="7863840" cy="2560320"/>
          </a:xfrm>
        </p:spPr>
        <p:txBody>
          <a:bodyPr wrap="square" anchor="t" lIns="0" rIns="0" tIns="0" bIns="0"/>
          <a:lstStyle/>
          <a:p>
            <a:pPr algn="l">
              <a:lnSpc>
                <a:spcPct val="88000"/>
              </a:lnSpc>
              <a:spcAft>
                <a:spcPts val="0"/>
              </a:spcAft>
            </a:pPr>
            <a:r>
              <a:rPr sz="9600" b="1" spc="-260">
                <a:solidFill>
                  <a:schemeClr val="tx1"/>
                </a:solidFill>
                <a:latin typeface="+mj-lt"/>
              </a:rPr>
              <a:t>WHAT DO</a:t>
            </a:r>
          </a:p>
          <a:p>
            <a:pPr algn="l">
              <a:lnSpc>
                <a:spcPct val="88000"/>
              </a:lnSpc>
              <a:spcAft>
                <a:spcPts val="0"/>
              </a:spcAft>
            </a:pPr>
            <a:r>
              <a:rPr sz="9600" b="1" spc="-260">
                <a:solidFill>
                  <a:schemeClr val="tx1"/>
                </a:solidFill>
                <a:latin typeface="+mj-lt"/>
              </a:rPr>
              <a:t>WE OWN?</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5E6778"/>
                </a:solidFill>
                <a:latin typeface="+mn-lt"/>
              </a:rPr>
              <a:t>10 / 10</a:t>
            </a:r>
          </a:p>
        </p:txBody>
      </p:sp>
      <p:sp>
        <p:nvSpPr>
          <p:cNvPr id="5" name="!!Progress"/>
          <p:cNvSpPr/>
          <p:nvPr/>
        </p:nvSpPr>
        <p:spPr>
          <a:xfrm>
            <a:off x="594360" y="6462979"/>
            <a:ext cx="11000232" cy="32918"/>
          </a:xfrm>
          <a:prstGeom prst="rect">
            <a:avLst/>
          </a:prstGeom>
          <a:solidFill>
            <a:schemeClr val="accent1"/>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5E6778"/>
                </a:solidFill>
                <a:latin typeface="+mn-lt"/>
              </a:rPr>
              <a:t>Source · Conclusion: the new reality of IT scoping</a:t>
            </a:r>
          </a:p>
        </p:txBody>
      </p:sp>
      <p:sp>
        <p:nvSpPr>
          <p:cNvPr id="7" name="!!Ask"/>
          <p:cNvSpPr txBox="1"/>
          <p:nvPr/>
        </p:nvSpPr>
        <p:spPr>
          <a:xfrm>
            <a:off x="594360" y="1417320"/>
            <a:ext cx="7315200" cy="365760"/>
          </a:xfrm>
          <a:prstGeom prst="rect">
            <a:avLst/>
          </a:prstGeom>
          <a:noFill/>
        </p:spPr>
        <p:txBody>
          <a:bodyPr wrap="square" anchor="t" lIns="0" rIns="0" tIns="0" bIns="0"/>
          <a:lstStyle/>
          <a:p>
            <a:pPr algn="l">
              <a:spcAft>
                <a:spcPts val="0"/>
              </a:spcAft>
            </a:pPr>
            <a:r>
              <a:rPr sz="1800" b="1" spc="60">
                <a:solidFill>
                  <a:srgbClr val="5E6778"/>
                </a:solidFill>
                <a:latin typeface="+mn-lt"/>
              </a:rPr>
              <a:t>SOX SCOPING USED TO ASK:</a:t>
            </a:r>
          </a:p>
        </p:txBody>
      </p:sp>
      <p:sp>
        <p:nvSpPr>
          <p:cNvPr id="8" name="!!Own 1"/>
          <p:cNvSpPr/>
          <p:nvPr/>
        </p:nvSpPr>
        <p:spPr>
          <a:xfrm>
            <a:off x="8778240" y="2148840"/>
            <a:ext cx="2816352" cy="475488"/>
          </a:xfrm>
          <a:prstGeom prst="rect">
            <a:avLst/>
          </a:prstGeom>
          <a:solidFill>
            <a:schemeClr val="tx1"/>
          </a:solidFill>
          <a:ln>
            <a:noFill/>
          </a:ln>
          <a:effectLst/>
        </p:spPr>
        <p:txBody>
          <a:bodyPr rtlCol="0" anchor="ctr" lIns="182880" rIns="0" tIns="0" bIns="0" wrap="square"/>
          <a:lstStyle/>
          <a:p>
            <a:pPr algn="l">
              <a:spcAft>
                <a:spcPts val="0"/>
              </a:spcAft>
            </a:pPr>
            <a:r>
              <a:rPr sz="900" b="1" spc="140">
                <a:solidFill>
                  <a:schemeClr val="bg1"/>
                </a:solidFill>
                <a:latin typeface="+mn-lt"/>
              </a:rPr>
              <a:t>APPLICATION</a:t>
            </a:r>
          </a:p>
        </p:txBody>
      </p:sp>
      <p:sp>
        <p:nvSpPr>
          <p:cNvPr id="9" name="!!Own 2"/>
          <p:cNvSpPr/>
          <p:nvPr/>
        </p:nvSpPr>
        <p:spPr>
          <a:xfrm>
            <a:off x="8778240" y="2715768"/>
            <a:ext cx="2816352" cy="475488"/>
          </a:xfrm>
          <a:prstGeom prst="rect">
            <a:avLst/>
          </a:prstGeom>
          <a:solidFill>
            <a:schemeClr val="tx1"/>
          </a:solidFill>
          <a:ln>
            <a:noFill/>
          </a:ln>
          <a:effectLst/>
        </p:spPr>
        <p:txBody>
          <a:bodyPr rtlCol="0" anchor="ctr" lIns="182880" rIns="0" tIns="0" bIns="0" wrap="square"/>
          <a:lstStyle/>
          <a:p>
            <a:pPr algn="l">
              <a:spcAft>
                <a:spcPts val="0"/>
              </a:spcAft>
            </a:pPr>
            <a:r>
              <a:rPr sz="900" b="1" spc="140">
                <a:solidFill>
                  <a:schemeClr val="bg1"/>
                </a:solidFill>
                <a:latin typeface="+mn-lt"/>
              </a:rPr>
              <a:t>DATABASE</a:t>
            </a:r>
          </a:p>
        </p:txBody>
      </p:sp>
      <p:sp>
        <p:nvSpPr>
          <p:cNvPr id="10" name="!!Own 3"/>
          <p:cNvSpPr/>
          <p:nvPr/>
        </p:nvSpPr>
        <p:spPr>
          <a:xfrm>
            <a:off x="8778240" y="3282696"/>
            <a:ext cx="2816352" cy="475488"/>
          </a:xfrm>
          <a:prstGeom prst="rect">
            <a:avLst/>
          </a:prstGeom>
          <a:solidFill>
            <a:schemeClr val="tx1"/>
          </a:solidFill>
          <a:ln>
            <a:noFill/>
          </a:ln>
          <a:effectLst/>
        </p:spPr>
        <p:txBody>
          <a:bodyPr rtlCol="0" anchor="ctr" lIns="182880" rIns="0" tIns="0" bIns="0" wrap="square"/>
          <a:lstStyle/>
          <a:p>
            <a:pPr algn="l">
              <a:spcAft>
                <a:spcPts val="0"/>
              </a:spcAft>
            </a:pPr>
            <a:r>
              <a:rPr sz="900" b="1" spc="140">
                <a:solidFill>
                  <a:schemeClr val="bg1"/>
                </a:solidFill>
                <a:latin typeface="+mn-lt"/>
              </a:rPr>
              <a:t>OPERATING SYSTEM</a:t>
            </a:r>
          </a:p>
        </p:txBody>
      </p:sp>
      <p:sp>
        <p:nvSpPr>
          <p:cNvPr id="11" name="!!Own 4"/>
          <p:cNvSpPr/>
          <p:nvPr/>
        </p:nvSpPr>
        <p:spPr>
          <a:xfrm>
            <a:off x="8778240" y="3849624"/>
            <a:ext cx="2816352" cy="475488"/>
          </a:xfrm>
          <a:prstGeom prst="rect">
            <a:avLst/>
          </a:prstGeom>
          <a:solidFill>
            <a:schemeClr val="tx1"/>
          </a:solidFill>
          <a:ln>
            <a:noFill/>
          </a:ln>
          <a:effectLst/>
        </p:spPr>
        <p:txBody>
          <a:bodyPr rtlCol="0" anchor="ctr" lIns="182880" rIns="0" tIns="0" bIns="0" wrap="square"/>
          <a:lstStyle/>
          <a:p>
            <a:pPr algn="l">
              <a:spcAft>
                <a:spcPts val="0"/>
              </a:spcAft>
            </a:pPr>
            <a:r>
              <a:rPr sz="900" b="1" spc="140">
                <a:solidFill>
                  <a:schemeClr val="bg1"/>
                </a:solidFill>
                <a:latin typeface="+mn-lt"/>
              </a:rPr>
              <a:t>NETWORK</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Kicker"/>
          <p:cNvSpPr>
            <a:spLocks noGrp="1"/>
          </p:cNvSpPr>
          <p:nvPr>
            <p:ph type="body" idx="10" sz="quarter"/>
          </p:nvPr>
        </p:nvSpPr>
        <p:spPr/>
        <p:txBody>
          <a:bodyPr/>
          <a:lstStyle/>
          <a:p>
            <a:r>
              <a:t>10  ·  Conclusion</a:t>
            </a:r>
          </a:p>
        </p:txBody>
      </p:sp>
      <p:sp>
        <p:nvSpPr>
          <p:cNvPr id="3" name="!!Question"/>
          <p:cNvSpPr>
            <a:spLocks noGrp="1"/>
          </p:cNvSpPr>
          <p:nvPr>
            <p:ph type="title"/>
          </p:nvPr>
        </p:nvSpPr>
        <p:spPr>
          <a:xfrm>
            <a:off x="594360" y="1325880"/>
            <a:ext cx="10972800" cy="2286000"/>
          </a:xfrm>
        </p:spPr>
        <p:txBody>
          <a:bodyPr wrap="square" anchor="t" lIns="0" rIns="0" tIns="0" bIns="0"/>
          <a:lstStyle/>
          <a:p>
            <a:pPr algn="l">
              <a:lnSpc>
                <a:spcPct val="88000"/>
              </a:lnSpc>
              <a:spcAft>
                <a:spcPts val="0"/>
              </a:spcAft>
            </a:pPr>
            <a:r>
              <a:rPr sz="8000" b="1" spc="-220">
                <a:solidFill>
                  <a:schemeClr val="bg1"/>
                </a:solidFill>
                <a:latin typeface="+mj-lt"/>
              </a:rPr>
              <a:t>HOW DOES</a:t>
            </a:r>
          </a:p>
          <a:p>
            <a:pPr algn="l">
              <a:lnSpc>
                <a:spcPct val="88000"/>
              </a:lnSpc>
              <a:spcAft>
                <a:spcPts val="0"/>
              </a:spcAft>
            </a:pPr>
            <a:r>
              <a:rPr sz="8000" b="1" spc="-220">
                <a:solidFill>
                  <a:schemeClr val="bg1"/>
                </a:solidFill>
                <a:latin typeface="+mj-lt"/>
              </a:rPr>
              <a:t>THE DATA </a:t>
            </a:r>
            <a:r>
              <a:rPr sz="8000" b="1" spc="-220">
                <a:solidFill>
                  <a:schemeClr val="accent3"/>
                </a:solidFill>
                <a:latin typeface="+mj-lt"/>
              </a:rPr>
              <a:t>MOVE?</a:t>
            </a:r>
          </a:p>
        </p:txBody>
      </p:sp>
      <p:sp>
        <p:nvSpPr>
          <p:cNvPr id="4" name="!!Folio"/>
          <p:cNvSpPr txBox="1"/>
          <p:nvPr/>
        </p:nvSpPr>
        <p:spPr>
          <a:xfrm>
            <a:off x="10241280" y="6272784"/>
            <a:ext cx="1353312" cy="182880"/>
          </a:xfrm>
          <a:prstGeom prst="rect">
            <a:avLst/>
          </a:prstGeom>
          <a:noFill/>
        </p:spPr>
        <p:txBody>
          <a:bodyPr wrap="square" anchor="t" lIns="0" rIns="0" tIns="0" bIns="0"/>
          <a:lstStyle/>
          <a:p>
            <a:pPr algn="r">
              <a:spcAft>
                <a:spcPts val="0"/>
              </a:spcAft>
            </a:pPr>
            <a:r>
              <a:rPr sz="750" b="1" spc="160">
                <a:solidFill>
                  <a:srgbClr val="8D98AD"/>
                </a:solidFill>
                <a:latin typeface="+mn-lt"/>
              </a:rPr>
              <a:t>10 / 10</a:t>
            </a:r>
          </a:p>
        </p:txBody>
      </p:sp>
      <p:sp>
        <p:nvSpPr>
          <p:cNvPr id="5" name="!!Progress"/>
          <p:cNvSpPr/>
          <p:nvPr/>
        </p:nvSpPr>
        <p:spPr>
          <a:xfrm>
            <a:off x="594360" y="6462979"/>
            <a:ext cx="11000232" cy="32918"/>
          </a:xfrm>
          <a:prstGeom prst="rect">
            <a:avLst/>
          </a:prstGeom>
          <a:solidFill>
            <a:schemeClr val="accent3"/>
          </a:solidFill>
          <a:ln>
            <a:noFill/>
          </a:ln>
          <a:effectLst/>
        </p:spPr>
        <p:txBody>
          <a:bodyPr rtlCol="0" anchor="ctr" lIns="0" rIns="0" tIns="0" bIns="0"/>
          <a:lstStyle/>
          <a:p>
            <a:pPr algn="ctr"/>
          </a:p>
        </p:txBody>
      </p:sp>
      <p:sp>
        <p:nvSpPr>
          <p:cNvPr id="6" name="Footer / Source note"/>
          <p:cNvSpPr txBox="1"/>
          <p:nvPr/>
        </p:nvSpPr>
        <p:spPr>
          <a:xfrm>
            <a:off x="3840480" y="6272784"/>
            <a:ext cx="6035040" cy="182880"/>
          </a:xfrm>
          <a:prstGeom prst="rect">
            <a:avLst/>
          </a:prstGeom>
          <a:noFill/>
        </p:spPr>
        <p:txBody>
          <a:bodyPr wrap="square" anchor="t" lIns="0" rIns="0" tIns="0" bIns="0"/>
          <a:lstStyle/>
          <a:p>
            <a:pPr algn="l">
              <a:spcAft>
                <a:spcPts val="0"/>
              </a:spcAft>
            </a:pPr>
            <a:r>
              <a:rPr sz="700" b="0" spc="40">
                <a:solidFill>
                  <a:srgbClr val="8D98AD"/>
                </a:solidFill>
                <a:latin typeface="+mn-lt"/>
              </a:rPr>
              <a:t>Source · Conclusion: the new reality of IT scoping</a:t>
            </a:r>
          </a:p>
        </p:txBody>
      </p:sp>
      <p:sp>
        <p:nvSpPr>
          <p:cNvPr id="7" name="!!Ask"/>
          <p:cNvSpPr txBox="1"/>
          <p:nvPr/>
        </p:nvSpPr>
        <p:spPr>
          <a:xfrm>
            <a:off x="594360" y="868680"/>
            <a:ext cx="7315200" cy="365760"/>
          </a:xfrm>
          <a:prstGeom prst="rect">
            <a:avLst/>
          </a:prstGeom>
          <a:noFill/>
        </p:spPr>
        <p:txBody>
          <a:bodyPr wrap="square" anchor="t" lIns="0" rIns="0" tIns="0" bIns="0"/>
          <a:lstStyle/>
          <a:p>
            <a:pPr algn="l">
              <a:spcAft>
                <a:spcPts val="0"/>
              </a:spcAft>
            </a:pPr>
            <a:r>
              <a:rPr sz="1800" b="1" spc="60">
                <a:solidFill>
                  <a:schemeClr val="accent3"/>
                </a:solidFill>
                <a:latin typeface="+mn-lt"/>
              </a:rPr>
              <a:t>NOW IT ASKS:</a:t>
            </a:r>
          </a:p>
        </p:txBody>
      </p:sp>
      <p:sp>
        <p:nvSpPr>
          <p:cNvPr id="8" name="!!Own 1"/>
          <p:cNvSpPr/>
          <p:nvPr/>
        </p:nvSpPr>
        <p:spPr>
          <a:xfrm>
            <a:off x="594360" y="3831336"/>
            <a:ext cx="201168" cy="201168"/>
          </a:xfrm>
          <a:prstGeom prst="rect">
            <a:avLst/>
          </a:prstGeom>
          <a:solidFill>
            <a:schemeClr val="accent3"/>
          </a:solidFill>
          <a:ln>
            <a:noFill/>
          </a:ln>
          <a:effectLst/>
        </p:spPr>
        <p:txBody>
          <a:bodyPr rtlCol="0" anchor="ctr" lIns="0" rIns="0" tIns="0" bIns="0"/>
          <a:lstStyle/>
          <a:p>
            <a:pPr algn="ctr"/>
          </a:p>
        </p:txBody>
      </p:sp>
      <p:sp>
        <p:nvSpPr>
          <p:cNvPr id="9" name="Route / Segment 1"/>
          <p:cNvSpPr/>
          <p:nvPr/>
        </p:nvSpPr>
        <p:spPr>
          <a:xfrm>
            <a:off x="832104" y="3922776"/>
            <a:ext cx="2560320" cy="18288"/>
          </a:xfrm>
          <a:prstGeom prst="rect">
            <a:avLst/>
          </a:prstGeom>
          <a:solidFill>
            <a:srgbClr val="8D98AD"/>
          </a:solidFill>
          <a:ln>
            <a:noFill/>
          </a:ln>
          <a:effectLst/>
        </p:spPr>
        <p:txBody>
          <a:bodyPr rtlCol="0" anchor="ctr" lIns="0" rIns="0" tIns="0" bIns="0"/>
          <a:lstStyle/>
          <a:p>
            <a:pPr algn="ctr"/>
          </a:p>
        </p:txBody>
      </p:sp>
      <p:sp>
        <p:nvSpPr>
          <p:cNvPr id="10" name="Step 1"/>
          <p:cNvSpPr txBox="1"/>
          <p:nvPr/>
        </p:nvSpPr>
        <p:spPr>
          <a:xfrm>
            <a:off x="594360" y="4224528"/>
            <a:ext cx="2651760" cy="914400"/>
          </a:xfrm>
          <a:prstGeom prst="rect">
            <a:avLst/>
          </a:prstGeom>
          <a:noFill/>
        </p:spPr>
        <p:txBody>
          <a:bodyPr wrap="square" anchor="t" lIns="0" rIns="0" tIns="0" bIns="0"/>
          <a:lstStyle/>
          <a:p>
            <a:pPr algn="l">
              <a:lnSpc>
                <a:spcPct val="95000"/>
              </a:lnSpc>
              <a:spcAft>
                <a:spcPts val="0"/>
              </a:spcAft>
            </a:pPr>
            <a:r>
              <a:rPr sz="900" b="1" spc="120">
                <a:solidFill>
                  <a:schemeClr val="accent3"/>
                </a:solidFill>
                <a:latin typeface="+mj-lt"/>
              </a:rPr>
              <a:t>01</a:t>
            </a:r>
          </a:p>
          <a:p>
            <a:pPr algn="l">
              <a:lnSpc>
                <a:spcPct val="95000"/>
              </a:lnSpc>
              <a:spcAft>
                <a:spcPts val="0"/>
              </a:spcAft>
            </a:pPr>
            <a:r>
              <a:rPr sz="2200" b="1" spc="-30">
                <a:solidFill>
                  <a:schemeClr val="bg1"/>
                </a:solidFill>
                <a:latin typeface="+mj-lt"/>
              </a:rPr>
              <a:t>UNDERSTAND</a:t>
            </a:r>
          </a:p>
          <a:p>
            <a:pPr algn="l">
              <a:lnSpc>
                <a:spcPct val="95000"/>
              </a:lnSpc>
              <a:spcAft>
                <a:spcPts val="0"/>
              </a:spcAft>
            </a:pPr>
            <a:r>
              <a:rPr sz="2200" b="1" spc="-30">
                <a:solidFill>
                  <a:schemeClr val="bg1"/>
                </a:solidFill>
                <a:latin typeface="+mj-lt"/>
              </a:rPr>
              <a:t>THE FLOW.</a:t>
            </a:r>
          </a:p>
        </p:txBody>
      </p:sp>
      <p:sp>
        <p:nvSpPr>
          <p:cNvPr id="11" name="!!Own 2"/>
          <p:cNvSpPr/>
          <p:nvPr/>
        </p:nvSpPr>
        <p:spPr>
          <a:xfrm>
            <a:off x="3429000" y="3831336"/>
            <a:ext cx="201168" cy="201168"/>
          </a:xfrm>
          <a:prstGeom prst="rect">
            <a:avLst/>
          </a:prstGeom>
          <a:solidFill>
            <a:schemeClr val="accent3"/>
          </a:solidFill>
          <a:ln>
            <a:noFill/>
          </a:ln>
          <a:effectLst/>
        </p:spPr>
        <p:txBody>
          <a:bodyPr rtlCol="0" anchor="ctr" lIns="0" rIns="0" tIns="0" bIns="0"/>
          <a:lstStyle/>
          <a:p>
            <a:pPr algn="ctr"/>
          </a:p>
        </p:txBody>
      </p:sp>
      <p:sp>
        <p:nvSpPr>
          <p:cNvPr id="12" name="Route / Segment 2"/>
          <p:cNvSpPr/>
          <p:nvPr/>
        </p:nvSpPr>
        <p:spPr>
          <a:xfrm>
            <a:off x="3666744" y="3922776"/>
            <a:ext cx="2560320" cy="18288"/>
          </a:xfrm>
          <a:prstGeom prst="rect">
            <a:avLst/>
          </a:prstGeom>
          <a:solidFill>
            <a:srgbClr val="8D98AD"/>
          </a:solidFill>
          <a:ln>
            <a:noFill/>
          </a:ln>
          <a:effectLst/>
        </p:spPr>
        <p:txBody>
          <a:bodyPr rtlCol="0" anchor="ctr" lIns="0" rIns="0" tIns="0" bIns="0"/>
          <a:lstStyle/>
          <a:p>
            <a:pPr algn="ctr"/>
          </a:p>
        </p:txBody>
      </p:sp>
      <p:sp>
        <p:nvSpPr>
          <p:cNvPr id="13" name="Step 2"/>
          <p:cNvSpPr txBox="1"/>
          <p:nvPr/>
        </p:nvSpPr>
        <p:spPr>
          <a:xfrm>
            <a:off x="3429000" y="4224528"/>
            <a:ext cx="2651760" cy="914400"/>
          </a:xfrm>
          <a:prstGeom prst="rect">
            <a:avLst/>
          </a:prstGeom>
          <a:noFill/>
        </p:spPr>
        <p:txBody>
          <a:bodyPr wrap="square" anchor="t" lIns="0" rIns="0" tIns="0" bIns="0"/>
          <a:lstStyle/>
          <a:p>
            <a:pPr algn="l">
              <a:lnSpc>
                <a:spcPct val="95000"/>
              </a:lnSpc>
              <a:spcAft>
                <a:spcPts val="0"/>
              </a:spcAft>
            </a:pPr>
            <a:r>
              <a:rPr sz="900" b="1" spc="120">
                <a:solidFill>
                  <a:schemeClr val="accent3"/>
                </a:solidFill>
                <a:latin typeface="+mj-lt"/>
              </a:rPr>
              <a:t>02</a:t>
            </a:r>
          </a:p>
          <a:p>
            <a:pPr algn="l">
              <a:lnSpc>
                <a:spcPct val="95000"/>
              </a:lnSpc>
              <a:spcAft>
                <a:spcPts val="0"/>
              </a:spcAft>
            </a:pPr>
            <a:r>
              <a:rPr sz="2200" b="1" spc="-30">
                <a:solidFill>
                  <a:schemeClr val="bg1"/>
                </a:solidFill>
                <a:latin typeface="+mj-lt"/>
              </a:rPr>
              <a:t>FIND</a:t>
            </a:r>
          </a:p>
          <a:p>
            <a:pPr algn="l">
              <a:lnSpc>
                <a:spcPct val="95000"/>
              </a:lnSpc>
              <a:spcAft>
                <a:spcPts val="0"/>
              </a:spcAft>
            </a:pPr>
            <a:r>
              <a:rPr sz="2200" b="1" spc="-30">
                <a:solidFill>
                  <a:schemeClr val="bg1"/>
                </a:solidFill>
                <a:latin typeface="+mj-lt"/>
              </a:rPr>
              <a:t>THE RISK.</a:t>
            </a:r>
          </a:p>
        </p:txBody>
      </p:sp>
      <p:sp>
        <p:nvSpPr>
          <p:cNvPr id="14" name="!!Own 3"/>
          <p:cNvSpPr/>
          <p:nvPr/>
        </p:nvSpPr>
        <p:spPr>
          <a:xfrm>
            <a:off x="6263640" y="3831336"/>
            <a:ext cx="201168" cy="201168"/>
          </a:xfrm>
          <a:prstGeom prst="rect">
            <a:avLst/>
          </a:prstGeom>
          <a:solidFill>
            <a:schemeClr val="accent3"/>
          </a:solidFill>
          <a:ln>
            <a:noFill/>
          </a:ln>
          <a:effectLst/>
        </p:spPr>
        <p:txBody>
          <a:bodyPr rtlCol="0" anchor="ctr" lIns="0" rIns="0" tIns="0" bIns="0"/>
          <a:lstStyle/>
          <a:p>
            <a:pPr algn="ctr"/>
          </a:p>
        </p:txBody>
      </p:sp>
      <p:sp>
        <p:nvSpPr>
          <p:cNvPr id="15" name="Route / Segment 3"/>
          <p:cNvSpPr/>
          <p:nvPr/>
        </p:nvSpPr>
        <p:spPr>
          <a:xfrm>
            <a:off x="6501384" y="3922776"/>
            <a:ext cx="2560320" cy="18288"/>
          </a:xfrm>
          <a:prstGeom prst="rect">
            <a:avLst/>
          </a:prstGeom>
          <a:solidFill>
            <a:srgbClr val="8D98AD"/>
          </a:solidFill>
          <a:ln>
            <a:noFill/>
          </a:ln>
          <a:effectLst/>
        </p:spPr>
        <p:txBody>
          <a:bodyPr rtlCol="0" anchor="ctr" lIns="0" rIns="0" tIns="0" bIns="0"/>
          <a:lstStyle/>
          <a:p>
            <a:pPr algn="ctr"/>
          </a:p>
        </p:txBody>
      </p:sp>
      <p:sp>
        <p:nvSpPr>
          <p:cNvPr id="16" name="Step 3"/>
          <p:cNvSpPr txBox="1"/>
          <p:nvPr/>
        </p:nvSpPr>
        <p:spPr>
          <a:xfrm>
            <a:off x="6263640" y="4224528"/>
            <a:ext cx="2651760" cy="914400"/>
          </a:xfrm>
          <a:prstGeom prst="rect">
            <a:avLst/>
          </a:prstGeom>
          <a:noFill/>
        </p:spPr>
        <p:txBody>
          <a:bodyPr wrap="square" anchor="t" lIns="0" rIns="0" tIns="0" bIns="0"/>
          <a:lstStyle/>
          <a:p>
            <a:pPr algn="l">
              <a:lnSpc>
                <a:spcPct val="95000"/>
              </a:lnSpc>
              <a:spcAft>
                <a:spcPts val="0"/>
              </a:spcAft>
            </a:pPr>
            <a:r>
              <a:rPr sz="900" b="1" spc="120">
                <a:solidFill>
                  <a:schemeClr val="accent3"/>
                </a:solidFill>
                <a:latin typeface="+mj-lt"/>
              </a:rPr>
              <a:t>03</a:t>
            </a:r>
          </a:p>
          <a:p>
            <a:pPr algn="l">
              <a:lnSpc>
                <a:spcPct val="95000"/>
              </a:lnSpc>
              <a:spcAft>
                <a:spcPts val="0"/>
              </a:spcAft>
            </a:pPr>
            <a:r>
              <a:rPr sz="2200" b="1" spc="-30">
                <a:solidFill>
                  <a:schemeClr val="bg1"/>
                </a:solidFill>
                <a:latin typeface="+mj-lt"/>
              </a:rPr>
              <a:t>DEFINE</a:t>
            </a:r>
          </a:p>
          <a:p>
            <a:pPr algn="l">
              <a:lnSpc>
                <a:spcPct val="95000"/>
              </a:lnSpc>
              <a:spcAft>
                <a:spcPts val="0"/>
              </a:spcAft>
            </a:pPr>
            <a:r>
              <a:rPr sz="2200" b="1" spc="-30">
                <a:solidFill>
                  <a:schemeClr val="bg1"/>
                </a:solidFill>
                <a:latin typeface="+mj-lt"/>
              </a:rPr>
              <a:t>THE SCOPE.</a:t>
            </a:r>
          </a:p>
        </p:txBody>
      </p:sp>
      <p:sp>
        <p:nvSpPr>
          <p:cNvPr id="17" name="!!Own 4"/>
          <p:cNvSpPr/>
          <p:nvPr/>
        </p:nvSpPr>
        <p:spPr>
          <a:xfrm>
            <a:off x="9098280" y="3831336"/>
            <a:ext cx="201168" cy="201168"/>
          </a:xfrm>
          <a:prstGeom prst="rect">
            <a:avLst/>
          </a:prstGeom>
          <a:solidFill>
            <a:schemeClr val="accent4"/>
          </a:solidFill>
          <a:ln>
            <a:noFill/>
          </a:ln>
          <a:effectLst/>
        </p:spPr>
        <p:txBody>
          <a:bodyPr rtlCol="0" anchor="ctr" lIns="0" rIns="0" tIns="0" bIns="0"/>
          <a:lstStyle/>
          <a:p>
            <a:pPr algn="ctr"/>
          </a:p>
        </p:txBody>
      </p:sp>
      <p:sp>
        <p:nvSpPr>
          <p:cNvPr id="18" name="Final statement"/>
          <p:cNvSpPr txBox="1"/>
          <p:nvPr/>
        </p:nvSpPr>
        <p:spPr>
          <a:xfrm>
            <a:off x="9098280" y="4224528"/>
            <a:ext cx="2514600" cy="914400"/>
          </a:xfrm>
          <a:prstGeom prst="rect">
            <a:avLst/>
          </a:prstGeom>
          <a:noFill/>
        </p:spPr>
        <p:txBody>
          <a:bodyPr wrap="square" anchor="t" lIns="0" rIns="0" tIns="0" bIns="0"/>
          <a:lstStyle/>
          <a:p>
            <a:pPr algn="l">
              <a:lnSpc>
                <a:spcPct val="95000"/>
              </a:lnSpc>
              <a:spcAft>
                <a:spcPts val="0"/>
              </a:spcAft>
            </a:pPr>
            <a:r>
              <a:rPr sz="900" b="1" spc="120">
                <a:solidFill>
                  <a:schemeClr val="accent4"/>
                </a:solidFill>
                <a:latin typeface="+mn-lt"/>
              </a:rPr>
              <a:t>END STATE</a:t>
            </a:r>
          </a:p>
          <a:p>
            <a:pPr algn="l">
              <a:lnSpc>
                <a:spcPct val="95000"/>
              </a:lnSpc>
              <a:spcAft>
                <a:spcPts val="0"/>
              </a:spcAft>
            </a:pPr>
            <a:r>
              <a:rPr sz="2200" b="1" spc="-30">
                <a:solidFill>
                  <a:schemeClr val="bg1"/>
                </a:solidFill>
                <a:latin typeface="+mj-lt"/>
              </a:rPr>
              <a:t>FROM COMPLEXITY</a:t>
            </a:r>
          </a:p>
          <a:p>
            <a:pPr algn="l">
              <a:lnSpc>
                <a:spcPct val="95000"/>
              </a:lnSpc>
              <a:spcAft>
                <a:spcPts val="0"/>
              </a:spcAft>
            </a:pPr>
            <a:r>
              <a:rPr sz="2200" b="1" spc="-30">
                <a:solidFill>
                  <a:schemeClr val="bg1"/>
                </a:solidFill>
                <a:latin typeface="+mj-lt"/>
              </a:rPr>
              <a:t>TO CONTROL.</a:t>
            </a:r>
          </a:p>
        </p:txBody>
      </p:sp>
      <p:sp>
        <p:nvSpPr>
          <p:cNvPr id="19" name="Disclaimer"/>
          <p:cNvSpPr txBox="1"/>
          <p:nvPr/>
        </p:nvSpPr>
        <p:spPr>
          <a:xfrm>
            <a:off x="594360" y="5760720"/>
            <a:ext cx="8229600" cy="365760"/>
          </a:xfrm>
          <a:prstGeom prst="rect">
            <a:avLst/>
          </a:prstGeom>
          <a:noFill/>
        </p:spPr>
        <p:txBody>
          <a:bodyPr wrap="square" anchor="t" lIns="0" rIns="0" tIns="0" bIns="0"/>
          <a:lstStyle/>
          <a:p>
            <a:pPr algn="l">
              <a:lnSpc>
                <a:spcPct val="120000"/>
              </a:lnSpc>
              <a:spcAft>
                <a:spcPts val="0"/>
              </a:spcAft>
            </a:pPr>
            <a:r>
              <a:rPr sz="800" b="0">
                <a:solidFill>
                  <a:srgbClr val="8D98AD"/>
                </a:solidFill>
                <a:latin typeface="+mn-lt"/>
              </a:rPr>
              <a:t>Independent presentation redesign based on publicly available KPMG Future of SOX webcast material.</a:t>
            </a:r>
          </a:p>
          <a:p>
            <a:pPr algn="l">
              <a:lnSpc>
                <a:spcPct val="120000"/>
              </a:lnSpc>
              <a:spcAft>
                <a:spcPts val="0"/>
              </a:spcAft>
            </a:pPr>
            <a:r>
              <a:rPr sz="800" b="0">
                <a:solidFill>
                  <a:srgbClr val="8D98AD"/>
                </a:solidFill>
                <a:latin typeface="+mn-lt"/>
              </a:rPr>
              <a:t>Not commissioned by or affiliated with KPMG.</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7" presetID="10" presetClass="entr" presetSubtype="0" fill="hold" grpId="0" nodeType="clickEffect">
                                  <p:stCondLst>
                                    <p:cond delay="0"/>
                                  </p:stCondLst>
                                  <p:childTnLst>
                                    <p:set>
                                      <p:cBhvr>
                                        <p:cTn id="5" dur="1" fill="hold">
                                          <p:stCondLst>
                                            <p:cond delay="0"/>
                                          </p:stCondLst>
                                        </p:cTn>
                                        <p:tgtEl>
                                          <p:spTgt spid="10"/>
                                        </p:tgtEl>
                                        <p:attrNameLst>
                                          <p:attrName>style.visibility</p:attrName>
                                        </p:attrNameLst>
                                      </p:cBhvr>
                                      <p:to>
                                        <p:strVal val="visible"/>
                                      </p:to>
                                    </p:set>
                                    <p:animEffect transition="in" filter="fade">
                                      <p:cBhvr>
                                        <p:cTn id="6" dur="500"/>
                                        <p:tgtEl>
                                          <p:spTgt spid="10"/>
                                        </p:tgtEl>
                                      </p:cBhvr>
                                    </p:animEffect>
                                  </p:childTnLst>
                                </p:cTn>
                              </p:par>
                              <p:par>
                                <p:cTn id="10" presetID="22" presetClass="entr" presetSubtype="8" fill="hold" grpId="0" nodeType="withEffect">
                                  <p:stCondLst>
                                    <p:cond delay="30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700"/>
                                        <p:tgtEl>
                                          <p:spTgt spid="9"/>
                                        </p:tgtEl>
                                      </p:cBhvr>
                                    </p:animEffect>
                                  </p:childTnLst>
                                </p:cTn>
                              </p:par>
                            </p:childTnLst>
                          </p:cTn>
                        </p:par>
                      </p:childTnLst>
                    </p:cTn>
                  </p:par>
                  <p:par>
                    <p:cTn id="11" fill="hold">
                      <p:stCondLst>
                        <p:cond delay="indefinite"/>
                      </p:stCondLst>
                      <p:childTnLst>
                        <p:par>
                          <p:cTn id="12" fill="hold">
                            <p:stCondLst>
                              <p:cond delay="0"/>
                            </p:stCondLst>
                            <p:childTnLst>
                              <p:par>
                                <p:cTn id="15"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8" presetID="22" presetClass="entr" presetSubtype="8" fill="hold" grpId="0" nodeType="withEffect">
                                  <p:stCondLst>
                                    <p:cond delay="30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7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3"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6" presetID="22" presetClass="entr" presetSubtype="8" fill="hold" grpId="0" nodeType="withEffect">
                                  <p:stCondLst>
                                    <p:cond delay="3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700"/>
                                        <p:tgtEl>
                                          <p:spTgt spid="15"/>
                                        </p:tgtEl>
                                      </p:cBhvr>
                                    </p:animEffect>
                                  </p:childTnLst>
                                </p:cTn>
                              </p:par>
                            </p:childTnLst>
                          </p:cTn>
                        </p:par>
                      </p:childTnLst>
                    </p:cTn>
                  </p:par>
                  <p:par>
                    <p:cTn id="27" fill="hold">
                      <p:stCondLst>
                        <p:cond delay="indefinite"/>
                      </p:stCondLst>
                      <p:childTnLst>
                        <p:par>
                          <p:cTn id="28" fill="hold">
                            <p:stCondLst>
                              <p:cond delay="0"/>
                            </p:stCondLst>
                            <p:childTnLst>
                              <p:par>
                                <p:cTn id="31"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3" grpId="0" animBg="1"/>
      <p:bldP spid="12" grpId="0" animBg="1"/>
      <p:bldP spid="16" grpId="0" animBg="1"/>
      <p:bldP spid="15" grpId="0" animBg="1"/>
      <p:bldP spid="18" grpId="0" animBg="1"/>
    </p:bldLst>
  </p:timing>
</p:sld>
</file>

<file path=ppt/theme/theme1.xml><?xml version="1.0" encoding="utf-8"?>
<a:theme xmlns:a="http://schemas.openxmlformats.org/drawingml/2006/main" name="From Complexity to Control">
  <a:themeElements>
    <a:clrScheme name="Complexity to Control">
      <a:dk1>
        <a:srgbClr val="0D1726"/>
      </a:dk1>
      <a:lt1>
        <a:srgbClr val="FFFFFF"/>
      </a:lt1>
      <a:dk2>
        <a:srgbClr val="1C2A44"/>
      </a:dk2>
      <a:lt2>
        <a:srgbClr val="F4F3EF"/>
      </a:lt2>
      <a:accent1>
        <a:srgbClr val="2255FF"/>
      </a:accent1>
      <a:accent2>
        <a:srgbClr val="7B3FF2"/>
      </a:accent2>
      <a:accent3>
        <a:srgbClr val="B9E7F5"/>
      </a:accent3>
      <a:accent4>
        <a:srgbClr val="45A66B"/>
      </a:accent4>
      <a:accent5>
        <a:srgbClr val="5E6778"/>
      </a:accent5>
      <a:accent6>
        <a:srgbClr val="D5D2C8"/>
      </a:accent6>
      <a:hlink>
        <a:srgbClr val="2255FF"/>
      </a:hlink>
      <a:folHlink>
        <a:srgbClr val="7B3FF2"/>
      </a:folHlink>
    </a:clrScheme>
    <a:fontScheme name="Aptos Display / Aptos">
      <a:majorFont>
        <a:latin typeface="Aptos Display"/>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Complexity to Control</dc:title>
  <dc:subject>Mastering IT Scoping for SOX Compliance. Independent redesign.</dc:subject>
  <dc:creator>Khanim Azimli</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